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4">
  <p:sldMasterIdLst>
    <p:sldMasterId id="2147485197" r:id="rId1"/>
    <p:sldMasterId id="2147485265" r:id="rId2"/>
  </p:sldMasterIdLst>
  <p:notesMasterIdLst>
    <p:notesMasterId r:id="rId59"/>
  </p:notesMasterIdLst>
  <p:handoutMasterIdLst>
    <p:handoutMasterId r:id="rId60"/>
  </p:handoutMasterIdLst>
  <p:sldIdLst>
    <p:sldId id="380" r:id="rId3"/>
    <p:sldId id="335" r:id="rId4"/>
    <p:sldId id="318" r:id="rId5"/>
    <p:sldId id="337" r:id="rId6"/>
    <p:sldId id="381" r:id="rId7"/>
    <p:sldId id="336" r:id="rId8"/>
    <p:sldId id="382" r:id="rId9"/>
    <p:sldId id="338" r:id="rId10"/>
    <p:sldId id="390" r:id="rId11"/>
    <p:sldId id="383" r:id="rId12"/>
    <p:sldId id="339" r:id="rId13"/>
    <p:sldId id="341" r:id="rId14"/>
    <p:sldId id="340"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84" r:id="rId28"/>
    <p:sldId id="354" r:id="rId29"/>
    <p:sldId id="355" r:id="rId30"/>
    <p:sldId id="356" r:id="rId31"/>
    <p:sldId id="357" r:id="rId32"/>
    <p:sldId id="358" r:id="rId33"/>
    <p:sldId id="359" r:id="rId34"/>
    <p:sldId id="360" r:id="rId35"/>
    <p:sldId id="361" r:id="rId36"/>
    <p:sldId id="362" r:id="rId37"/>
    <p:sldId id="363" r:id="rId38"/>
    <p:sldId id="364" r:id="rId39"/>
    <p:sldId id="365" r:id="rId40"/>
    <p:sldId id="366" r:id="rId41"/>
    <p:sldId id="367" r:id="rId42"/>
    <p:sldId id="368" r:id="rId43"/>
    <p:sldId id="369" r:id="rId44"/>
    <p:sldId id="371" r:id="rId45"/>
    <p:sldId id="373" r:id="rId46"/>
    <p:sldId id="374" r:id="rId47"/>
    <p:sldId id="376" r:id="rId48"/>
    <p:sldId id="385" r:id="rId49"/>
    <p:sldId id="386" r:id="rId50"/>
    <p:sldId id="375" r:id="rId51"/>
    <p:sldId id="387" r:id="rId52"/>
    <p:sldId id="388" r:id="rId53"/>
    <p:sldId id="377" r:id="rId54"/>
    <p:sldId id="378" r:id="rId55"/>
    <p:sldId id="379" r:id="rId56"/>
    <p:sldId id="389" r:id="rId57"/>
    <p:sldId id="268" r:id="rId58"/>
  </p:sldIdLst>
  <p:sldSz cx="12192000" cy="6858000"/>
  <p:notesSz cx="7010400" cy="9296400"/>
  <p:defaultTextStyle>
    <a:defPPr>
      <a:defRPr lang="en-US"/>
    </a:defPPr>
    <a:lvl1pPr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5pPr>
    <a:lvl6pPr marL="22860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6pPr>
    <a:lvl7pPr marL="27432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7pPr>
    <a:lvl8pPr marL="32004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8pPr>
    <a:lvl9pPr marL="36576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uhra Osmanovic-Pasic" initials="ZO" lastIdx="12" clrIdx="0">
    <p:extLst>
      <p:ext uri="{19B8F6BF-5375-455C-9EA6-DF929625EA0E}">
        <p15:presenceInfo xmlns:p15="http://schemas.microsoft.com/office/powerpoint/2012/main" userId="S-1-5-21-88094858-919529-1617787245-714809" providerId="AD"/>
      </p:ext>
    </p:extLst>
  </p:cmAuthor>
  <p:cmAuthor id="2" name="Branka Babovic" initials="BB" lastIdx="32" clrIdx="1">
    <p:extLst>
      <p:ext uri="{19B8F6BF-5375-455C-9EA6-DF929625EA0E}">
        <p15:presenceInfo xmlns:p15="http://schemas.microsoft.com/office/powerpoint/2012/main" userId="ee6ab5d47157a4c7" providerId="Windows Live"/>
      </p:ext>
    </p:extLst>
  </p:cmAuthor>
  <p:cmAuthor id="3" name="Tatjana Sofijanic" initials="TS" lastIdx="6" clrIdx="2">
    <p:extLst>
      <p:ext uri="{19B8F6BF-5375-455C-9EA6-DF929625EA0E}">
        <p15:presenceInfo xmlns:p15="http://schemas.microsoft.com/office/powerpoint/2012/main" userId="Tatjana Sofijani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45"/>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58" autoAdjust="0"/>
    <p:restoredTop sz="88259" autoAdjust="0"/>
  </p:normalViewPr>
  <p:slideViewPr>
    <p:cSldViewPr snapToGrid="0" snapToObjects="1">
      <p:cViewPr varScale="1">
        <p:scale>
          <a:sx n="97" d="100"/>
          <a:sy n="97" d="100"/>
        </p:scale>
        <p:origin x="234" y="78"/>
      </p:cViewPr>
      <p:guideLst/>
    </p:cSldViewPr>
  </p:slideViewPr>
  <p:outlineViewPr>
    <p:cViewPr>
      <p:scale>
        <a:sx n="33" d="100"/>
        <a:sy n="33" d="100"/>
      </p:scale>
      <p:origin x="0" y="-1800"/>
    </p:cViewPr>
  </p:outlineViewPr>
  <p:notesTextViewPr>
    <p:cViewPr>
      <p:scale>
        <a:sx n="1" d="1"/>
        <a:sy n="1" d="1"/>
      </p:scale>
      <p:origin x="0" y="0"/>
    </p:cViewPr>
  </p:notesTextViewPr>
  <p:sorterViewPr>
    <p:cViewPr>
      <p:scale>
        <a:sx n="100" d="100"/>
        <a:sy n="100" d="100"/>
      </p:scale>
      <p:origin x="0" y="-2080"/>
    </p:cViewPr>
  </p:sorterViewPr>
  <p:notesViewPr>
    <p:cSldViewPr snapToGrid="0" snapToObjects="1">
      <p:cViewPr varScale="1">
        <p:scale>
          <a:sx n="61" d="100"/>
          <a:sy n="61" d="100"/>
        </p:scale>
        <p:origin x="2333" y="6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3ACE75-2063-4182-A57D-7C96A5E90D6C}"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16A7614F-8E4A-475E-874B-44FA266729A9}">
      <dgm:prSet phldrT="[Text]"/>
      <dgm:spPr>
        <a:solidFill>
          <a:schemeClr val="tx1">
            <a:lumMod val="25000"/>
            <a:lumOff val="75000"/>
          </a:schemeClr>
        </a:solidFill>
      </dgm:spPr>
      <dgm:t>
        <a:bodyPr/>
        <a:lstStyle/>
        <a:p>
          <a:r>
            <a:rPr lang="sr-Cyrl-RS" dirty="0">
              <a:latin typeface="Segoe UI Light" panose="020B0502040204020203" pitchFamily="34" charset="0"/>
              <a:cs typeface="Segoe UI Light" panose="020B0502040204020203" pitchFamily="34" charset="0"/>
            </a:rPr>
            <a:t>Слободни новчани ток </a:t>
          </a:r>
          <a:r>
            <a:rPr lang="en-GB" dirty="0">
              <a:latin typeface="Segoe UI Light" panose="020B0502040204020203" pitchFamily="34" charset="0"/>
              <a:cs typeface="Segoe UI Light" panose="020B0502040204020203" pitchFamily="34" charset="0"/>
            </a:rPr>
            <a:t>(</a:t>
          </a:r>
          <a:r>
            <a:rPr lang="en-GB" i="1" dirty="0">
              <a:latin typeface="Segoe UI Light" panose="020B0502040204020203" pitchFamily="34" charset="0"/>
              <a:cs typeface="Segoe UI Light" panose="020B0502040204020203" pitchFamily="34" charset="0"/>
            </a:rPr>
            <a:t>FCF</a:t>
          </a:r>
          <a:r>
            <a:rPr lang="en-GB" dirty="0">
              <a:latin typeface="Segoe UI Light" panose="020B0502040204020203" pitchFamily="34" charset="0"/>
              <a:cs typeface="Segoe UI Light" panose="020B0502040204020203" pitchFamily="34" charset="0"/>
            </a:rPr>
            <a:t>)</a:t>
          </a:r>
          <a:endParaRPr lang="en-US" b="0" dirty="0">
            <a:latin typeface="Segoe UI Light" panose="020B0502040204020203" pitchFamily="34" charset="0"/>
            <a:cs typeface="Segoe UI Light" panose="020B0502040204020203" pitchFamily="34" charset="0"/>
          </a:endParaRPr>
        </a:p>
      </dgm:t>
    </dgm:pt>
    <dgm:pt modelId="{4CFBC799-CEA7-43E4-970D-FBAC93971EE9}" type="parTrans" cxnId="{C69DC23C-4A89-4DB4-96D0-CDD3B01113E8}">
      <dgm:prSet/>
      <dgm:spPr/>
      <dgm:t>
        <a:bodyPr/>
        <a:lstStyle/>
        <a:p>
          <a:endParaRPr lang="en-US" b="0">
            <a:latin typeface="Segoe UI Light" panose="020B0502040204020203" pitchFamily="34" charset="0"/>
            <a:cs typeface="Segoe UI Light" panose="020B0502040204020203" pitchFamily="34" charset="0"/>
          </a:endParaRPr>
        </a:p>
      </dgm:t>
    </dgm:pt>
    <dgm:pt modelId="{5C798124-A2EA-4A3C-A523-463C9BECBA2B}" type="sibTrans" cxnId="{C69DC23C-4A89-4DB4-96D0-CDD3B01113E8}">
      <dgm:prSet/>
      <dgm:spPr/>
      <dgm:t>
        <a:bodyPr/>
        <a:lstStyle/>
        <a:p>
          <a:endParaRPr lang="en-US" b="0">
            <a:latin typeface="Segoe UI Light" panose="020B0502040204020203" pitchFamily="34" charset="0"/>
            <a:cs typeface="Segoe UI Light" panose="020B0502040204020203" pitchFamily="34" charset="0"/>
          </a:endParaRPr>
        </a:p>
      </dgm:t>
    </dgm:pt>
    <dgm:pt modelId="{3559F46A-930E-425E-AF10-9103B59B0811}">
      <dgm:prSet phldrT="[Text]"/>
      <dgm:spPr>
        <a:solidFill>
          <a:schemeClr val="tx1">
            <a:lumMod val="25000"/>
            <a:lumOff val="75000"/>
          </a:schemeClr>
        </a:solidFill>
      </dgm:spPr>
      <dgm:t>
        <a:bodyPr/>
        <a:lstStyle/>
        <a:p>
          <a:r>
            <a:rPr lang="sr-Cyrl-RS" b="0" dirty="0">
              <a:latin typeface="Segoe UI Light" panose="020B0502040204020203" pitchFamily="34" charset="0"/>
              <a:cs typeface="Segoe UI Light" panose="020B0502040204020203" pitchFamily="34" charset="0"/>
            </a:rPr>
            <a:t>Просечна </a:t>
          </a:r>
          <a:r>
            <a:rPr lang="sr-Cyrl-RS" b="0" dirty="0" err="1">
              <a:latin typeface="Segoe UI Light" panose="020B0502040204020203" pitchFamily="34" charset="0"/>
              <a:cs typeface="Segoe UI Light" panose="020B0502040204020203" pitchFamily="34" charset="0"/>
            </a:rPr>
            <a:t>пондерисана</a:t>
          </a:r>
          <a:r>
            <a:rPr lang="sr-Cyrl-RS" b="0" dirty="0">
              <a:latin typeface="Segoe UI Light" panose="020B0502040204020203" pitchFamily="34" charset="0"/>
              <a:cs typeface="Segoe UI Light" panose="020B0502040204020203" pitchFamily="34" charset="0"/>
            </a:rPr>
            <a:t> цена капитала </a:t>
          </a:r>
          <a:r>
            <a:rPr lang="sr-Latn-RS" b="0" dirty="0">
              <a:latin typeface="Segoe UI Light" panose="020B0502040204020203" pitchFamily="34" charset="0"/>
              <a:cs typeface="Segoe UI Light" panose="020B0502040204020203" pitchFamily="34" charset="0"/>
            </a:rPr>
            <a:t>(WACC</a:t>
          </a:r>
          <a:r>
            <a:rPr lang="sr-Cyrl-RS" b="0" dirty="0">
              <a:latin typeface="Segoe UI Light" panose="020B0502040204020203" pitchFamily="34" charset="0"/>
              <a:cs typeface="Segoe UI Light" panose="020B0502040204020203" pitchFamily="34" charset="0"/>
            </a:rPr>
            <a:t>)</a:t>
          </a:r>
          <a:endParaRPr lang="en-US" b="0" dirty="0">
            <a:latin typeface="Segoe UI Light" panose="020B0502040204020203" pitchFamily="34" charset="0"/>
            <a:cs typeface="Segoe UI Light" panose="020B0502040204020203" pitchFamily="34" charset="0"/>
          </a:endParaRPr>
        </a:p>
      </dgm:t>
    </dgm:pt>
    <dgm:pt modelId="{D1A792E9-2BF9-48A5-9AC9-4B0B45BFB328}" type="parTrans" cxnId="{1B7B8219-63C3-4158-83F6-FBF58779F667}">
      <dgm:prSet/>
      <dgm:spPr/>
      <dgm:t>
        <a:bodyPr/>
        <a:lstStyle/>
        <a:p>
          <a:endParaRPr lang="en-US" b="0">
            <a:latin typeface="Segoe UI Light" panose="020B0502040204020203" pitchFamily="34" charset="0"/>
            <a:cs typeface="Segoe UI Light" panose="020B0502040204020203" pitchFamily="34" charset="0"/>
          </a:endParaRPr>
        </a:p>
      </dgm:t>
    </dgm:pt>
    <dgm:pt modelId="{D69A3747-E603-454D-B973-D9F4C7F00C16}" type="sibTrans" cxnId="{1B7B8219-63C3-4158-83F6-FBF58779F667}">
      <dgm:prSet/>
      <dgm:spPr/>
      <dgm:t>
        <a:bodyPr/>
        <a:lstStyle/>
        <a:p>
          <a:endParaRPr lang="en-US" b="0">
            <a:latin typeface="Segoe UI Light" panose="020B0502040204020203" pitchFamily="34" charset="0"/>
            <a:cs typeface="Segoe UI Light" panose="020B0502040204020203" pitchFamily="34" charset="0"/>
          </a:endParaRPr>
        </a:p>
      </dgm:t>
    </dgm:pt>
    <dgm:pt modelId="{F702A5E3-E4FA-446F-8B79-7C3E8BE26EBB}">
      <dgm:prSet phldrT="[Text]"/>
      <dgm:spPr>
        <a:solidFill>
          <a:schemeClr val="tx1">
            <a:lumMod val="25000"/>
            <a:lumOff val="75000"/>
          </a:schemeClr>
        </a:solidFill>
      </dgm:spPr>
      <dgm:t>
        <a:bodyPr/>
        <a:lstStyle/>
        <a:p>
          <a:r>
            <a:rPr lang="sr-Cyrl-RS" dirty="0" err="1">
              <a:latin typeface="Segoe UI Light" panose="020B0502040204020203" pitchFamily="34" charset="0"/>
              <a:cs typeface="Segoe UI Light" panose="020B0502040204020203" pitchFamily="34" charset="0"/>
            </a:rPr>
            <a:t>Резидуална</a:t>
          </a:r>
          <a:r>
            <a:rPr lang="sr-Cyrl-RS" dirty="0">
              <a:latin typeface="Segoe UI Light" panose="020B0502040204020203" pitchFamily="34" charset="0"/>
              <a:cs typeface="Segoe UI Light" panose="020B0502040204020203" pitchFamily="34" charset="0"/>
            </a:rPr>
            <a:t> (терминална) вредност </a:t>
          </a:r>
          <a:r>
            <a:rPr lang="en-GB" dirty="0">
              <a:latin typeface="Segoe UI Light" panose="020B0502040204020203" pitchFamily="34" charset="0"/>
              <a:cs typeface="Segoe UI Light" panose="020B0502040204020203" pitchFamily="34" charset="0"/>
            </a:rPr>
            <a:t>(TV)</a:t>
          </a:r>
          <a:endParaRPr lang="en-US" b="0" dirty="0">
            <a:latin typeface="Segoe UI Light" panose="020B0502040204020203" pitchFamily="34" charset="0"/>
            <a:cs typeface="Segoe UI Light" panose="020B0502040204020203" pitchFamily="34" charset="0"/>
          </a:endParaRPr>
        </a:p>
      </dgm:t>
    </dgm:pt>
    <dgm:pt modelId="{E10DF21A-C1B4-47E6-AB3C-2C3D20C9EDF3}" type="parTrans" cxnId="{829C3005-C20B-4928-8510-BB0AB84E90A6}">
      <dgm:prSet/>
      <dgm:spPr/>
      <dgm:t>
        <a:bodyPr/>
        <a:lstStyle/>
        <a:p>
          <a:endParaRPr lang="en-US" b="0">
            <a:latin typeface="Segoe UI Light" panose="020B0502040204020203" pitchFamily="34" charset="0"/>
            <a:cs typeface="Segoe UI Light" panose="020B0502040204020203" pitchFamily="34" charset="0"/>
          </a:endParaRPr>
        </a:p>
      </dgm:t>
    </dgm:pt>
    <dgm:pt modelId="{639FDDFF-9761-4F66-9B92-842F22539019}" type="sibTrans" cxnId="{829C3005-C20B-4928-8510-BB0AB84E90A6}">
      <dgm:prSet/>
      <dgm:spPr/>
      <dgm:t>
        <a:bodyPr/>
        <a:lstStyle/>
        <a:p>
          <a:endParaRPr lang="en-US" b="0">
            <a:latin typeface="Segoe UI Light" panose="020B0502040204020203" pitchFamily="34" charset="0"/>
            <a:cs typeface="Segoe UI Light" panose="020B0502040204020203" pitchFamily="34" charset="0"/>
          </a:endParaRPr>
        </a:p>
      </dgm:t>
    </dgm:pt>
    <dgm:pt modelId="{672F6DF0-3D89-4193-BE9D-1887A68DCD05}" type="pres">
      <dgm:prSet presAssocID="{E13ACE75-2063-4182-A57D-7C96A5E90D6C}" presName="diagram" presStyleCnt="0">
        <dgm:presLayoutVars>
          <dgm:dir/>
          <dgm:resizeHandles val="exact"/>
        </dgm:presLayoutVars>
      </dgm:prSet>
      <dgm:spPr/>
    </dgm:pt>
    <dgm:pt modelId="{499C399C-E25B-4DBA-AB1C-BE803404B19E}" type="pres">
      <dgm:prSet presAssocID="{16A7614F-8E4A-475E-874B-44FA266729A9}" presName="node" presStyleLbl="node1" presStyleIdx="0" presStyleCnt="3">
        <dgm:presLayoutVars>
          <dgm:bulletEnabled val="1"/>
        </dgm:presLayoutVars>
      </dgm:prSet>
      <dgm:spPr/>
    </dgm:pt>
    <dgm:pt modelId="{54C06B45-6699-4C5F-AC8D-65DF1D9393B6}" type="pres">
      <dgm:prSet presAssocID="{5C798124-A2EA-4A3C-A523-463C9BECBA2B}" presName="sibTrans" presStyleCnt="0"/>
      <dgm:spPr/>
    </dgm:pt>
    <dgm:pt modelId="{E8F6CAE7-3350-4036-9E49-E1B24059A448}" type="pres">
      <dgm:prSet presAssocID="{3559F46A-930E-425E-AF10-9103B59B0811}" presName="node" presStyleLbl="node1" presStyleIdx="1" presStyleCnt="3">
        <dgm:presLayoutVars>
          <dgm:bulletEnabled val="1"/>
        </dgm:presLayoutVars>
      </dgm:prSet>
      <dgm:spPr/>
    </dgm:pt>
    <dgm:pt modelId="{291C0FEF-428E-4E5F-B42B-B26D52DA97EC}" type="pres">
      <dgm:prSet presAssocID="{D69A3747-E603-454D-B973-D9F4C7F00C16}" presName="sibTrans" presStyleCnt="0"/>
      <dgm:spPr/>
    </dgm:pt>
    <dgm:pt modelId="{8A85E23F-7307-4266-AC41-2C9310FB6A4F}" type="pres">
      <dgm:prSet presAssocID="{F702A5E3-E4FA-446F-8B79-7C3E8BE26EBB}" presName="node" presStyleLbl="node1" presStyleIdx="2" presStyleCnt="3">
        <dgm:presLayoutVars>
          <dgm:bulletEnabled val="1"/>
        </dgm:presLayoutVars>
      </dgm:prSet>
      <dgm:spPr/>
    </dgm:pt>
  </dgm:ptLst>
  <dgm:cxnLst>
    <dgm:cxn modelId="{9E085A00-9F1F-46EC-8016-FAD707C23DD2}" type="presOf" srcId="{16A7614F-8E4A-475E-874B-44FA266729A9}" destId="{499C399C-E25B-4DBA-AB1C-BE803404B19E}" srcOrd="0" destOrd="0" presId="urn:microsoft.com/office/officeart/2005/8/layout/default"/>
    <dgm:cxn modelId="{829C3005-C20B-4928-8510-BB0AB84E90A6}" srcId="{E13ACE75-2063-4182-A57D-7C96A5E90D6C}" destId="{F702A5E3-E4FA-446F-8B79-7C3E8BE26EBB}" srcOrd="2" destOrd="0" parTransId="{E10DF21A-C1B4-47E6-AB3C-2C3D20C9EDF3}" sibTransId="{639FDDFF-9761-4F66-9B92-842F22539019}"/>
    <dgm:cxn modelId="{DC424B11-FE0C-4518-9B2C-C9775879C8DD}" type="presOf" srcId="{3559F46A-930E-425E-AF10-9103B59B0811}" destId="{E8F6CAE7-3350-4036-9E49-E1B24059A448}" srcOrd="0" destOrd="0" presId="urn:microsoft.com/office/officeart/2005/8/layout/default"/>
    <dgm:cxn modelId="{1B7B8219-63C3-4158-83F6-FBF58779F667}" srcId="{E13ACE75-2063-4182-A57D-7C96A5E90D6C}" destId="{3559F46A-930E-425E-AF10-9103B59B0811}" srcOrd="1" destOrd="0" parTransId="{D1A792E9-2BF9-48A5-9AC9-4B0B45BFB328}" sibTransId="{D69A3747-E603-454D-B973-D9F4C7F00C16}"/>
    <dgm:cxn modelId="{C69DC23C-4A89-4DB4-96D0-CDD3B01113E8}" srcId="{E13ACE75-2063-4182-A57D-7C96A5E90D6C}" destId="{16A7614F-8E4A-475E-874B-44FA266729A9}" srcOrd="0" destOrd="0" parTransId="{4CFBC799-CEA7-43E4-970D-FBAC93971EE9}" sibTransId="{5C798124-A2EA-4A3C-A523-463C9BECBA2B}"/>
    <dgm:cxn modelId="{F97EDD86-0B81-4712-AD61-FE0C348A8BA9}" type="presOf" srcId="{E13ACE75-2063-4182-A57D-7C96A5E90D6C}" destId="{672F6DF0-3D89-4193-BE9D-1887A68DCD05}" srcOrd="0" destOrd="0" presId="urn:microsoft.com/office/officeart/2005/8/layout/default"/>
    <dgm:cxn modelId="{5D98B187-2BAA-4BE5-AE67-F617C3A94F23}" type="presOf" srcId="{F702A5E3-E4FA-446F-8B79-7C3E8BE26EBB}" destId="{8A85E23F-7307-4266-AC41-2C9310FB6A4F}" srcOrd="0" destOrd="0" presId="urn:microsoft.com/office/officeart/2005/8/layout/default"/>
    <dgm:cxn modelId="{6AC1BC6F-E8C4-4F7F-9B4E-D520B57FEE68}" type="presParOf" srcId="{672F6DF0-3D89-4193-BE9D-1887A68DCD05}" destId="{499C399C-E25B-4DBA-AB1C-BE803404B19E}" srcOrd="0" destOrd="0" presId="urn:microsoft.com/office/officeart/2005/8/layout/default"/>
    <dgm:cxn modelId="{BDDFA1A8-9040-4CB8-BDE0-4AB8312E8B78}" type="presParOf" srcId="{672F6DF0-3D89-4193-BE9D-1887A68DCD05}" destId="{54C06B45-6699-4C5F-AC8D-65DF1D9393B6}" srcOrd="1" destOrd="0" presId="urn:microsoft.com/office/officeart/2005/8/layout/default"/>
    <dgm:cxn modelId="{F0807561-B1D9-48F5-861C-FE83BBD5E06C}" type="presParOf" srcId="{672F6DF0-3D89-4193-BE9D-1887A68DCD05}" destId="{E8F6CAE7-3350-4036-9E49-E1B24059A448}" srcOrd="2" destOrd="0" presId="urn:microsoft.com/office/officeart/2005/8/layout/default"/>
    <dgm:cxn modelId="{7DDCA039-9515-4A15-9B83-3FE9A0DE50F9}" type="presParOf" srcId="{672F6DF0-3D89-4193-BE9D-1887A68DCD05}" destId="{291C0FEF-428E-4E5F-B42B-B26D52DA97EC}" srcOrd="3" destOrd="0" presId="urn:microsoft.com/office/officeart/2005/8/layout/default"/>
    <dgm:cxn modelId="{96F4BCD0-EC7D-4ADE-AE2B-D95C6458A7CD}" type="presParOf" srcId="{672F6DF0-3D89-4193-BE9D-1887A68DCD05}" destId="{8A85E23F-7307-4266-AC41-2C9310FB6A4F}" srcOrd="4"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C399C-E25B-4DBA-AB1C-BE803404B19E}">
      <dsp:nvSpPr>
        <dsp:cNvPr id="0" name=""/>
        <dsp:cNvSpPr/>
      </dsp:nvSpPr>
      <dsp:spPr>
        <a:xfrm>
          <a:off x="1177644" y="1627"/>
          <a:ext cx="2293998" cy="1376398"/>
        </a:xfrm>
        <a:prstGeom prst="rect">
          <a:avLst/>
        </a:prstGeom>
        <a:solidFill>
          <a:schemeClr val="tx1">
            <a:lumMod val="25000"/>
            <a:lumOff val="7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Cyrl-RS" sz="2000" kern="1200" dirty="0">
              <a:latin typeface="Segoe UI Light" panose="020B0502040204020203" pitchFamily="34" charset="0"/>
              <a:cs typeface="Segoe UI Light" panose="020B0502040204020203" pitchFamily="34" charset="0"/>
            </a:rPr>
            <a:t>Слободни новчани ток </a:t>
          </a:r>
          <a:r>
            <a:rPr lang="en-GB" sz="2000" kern="1200" dirty="0">
              <a:latin typeface="Segoe UI Light" panose="020B0502040204020203" pitchFamily="34" charset="0"/>
              <a:cs typeface="Segoe UI Light" panose="020B0502040204020203" pitchFamily="34" charset="0"/>
            </a:rPr>
            <a:t>(</a:t>
          </a:r>
          <a:r>
            <a:rPr lang="en-GB" sz="2000" i="1" kern="1200" dirty="0">
              <a:latin typeface="Segoe UI Light" panose="020B0502040204020203" pitchFamily="34" charset="0"/>
              <a:cs typeface="Segoe UI Light" panose="020B0502040204020203" pitchFamily="34" charset="0"/>
            </a:rPr>
            <a:t>FCF</a:t>
          </a:r>
          <a:r>
            <a:rPr lang="en-GB" sz="2000" kern="1200" dirty="0">
              <a:latin typeface="Segoe UI Light" panose="020B0502040204020203" pitchFamily="34" charset="0"/>
              <a:cs typeface="Segoe UI Light" panose="020B0502040204020203" pitchFamily="34" charset="0"/>
            </a:rPr>
            <a:t>)</a:t>
          </a:r>
          <a:endParaRPr lang="en-US" sz="2000" b="0" kern="1200" dirty="0">
            <a:latin typeface="Segoe UI Light" panose="020B0502040204020203" pitchFamily="34" charset="0"/>
            <a:cs typeface="Segoe UI Light" panose="020B0502040204020203" pitchFamily="34" charset="0"/>
          </a:endParaRPr>
        </a:p>
      </dsp:txBody>
      <dsp:txXfrm>
        <a:off x="1177644" y="1627"/>
        <a:ext cx="2293998" cy="1376398"/>
      </dsp:txXfrm>
    </dsp:sp>
    <dsp:sp modelId="{E8F6CAE7-3350-4036-9E49-E1B24059A448}">
      <dsp:nvSpPr>
        <dsp:cNvPr id="0" name=""/>
        <dsp:cNvSpPr/>
      </dsp:nvSpPr>
      <dsp:spPr>
        <a:xfrm>
          <a:off x="3701041" y="1627"/>
          <a:ext cx="2293998" cy="1376398"/>
        </a:xfrm>
        <a:prstGeom prst="rect">
          <a:avLst/>
        </a:prstGeom>
        <a:solidFill>
          <a:schemeClr val="tx1">
            <a:lumMod val="25000"/>
            <a:lumOff val="7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Cyrl-RS" sz="2000" b="0" kern="1200" dirty="0">
              <a:latin typeface="Segoe UI Light" panose="020B0502040204020203" pitchFamily="34" charset="0"/>
              <a:cs typeface="Segoe UI Light" panose="020B0502040204020203" pitchFamily="34" charset="0"/>
            </a:rPr>
            <a:t>Просечна </a:t>
          </a:r>
          <a:r>
            <a:rPr lang="sr-Cyrl-RS" sz="2000" b="0" kern="1200" dirty="0" err="1">
              <a:latin typeface="Segoe UI Light" panose="020B0502040204020203" pitchFamily="34" charset="0"/>
              <a:cs typeface="Segoe UI Light" panose="020B0502040204020203" pitchFamily="34" charset="0"/>
            </a:rPr>
            <a:t>пондерисана</a:t>
          </a:r>
          <a:r>
            <a:rPr lang="sr-Cyrl-RS" sz="2000" b="0" kern="1200" dirty="0">
              <a:latin typeface="Segoe UI Light" panose="020B0502040204020203" pitchFamily="34" charset="0"/>
              <a:cs typeface="Segoe UI Light" panose="020B0502040204020203" pitchFamily="34" charset="0"/>
            </a:rPr>
            <a:t> цена капитала </a:t>
          </a:r>
          <a:r>
            <a:rPr lang="sr-Latn-RS" sz="2000" b="0" kern="1200" dirty="0">
              <a:latin typeface="Segoe UI Light" panose="020B0502040204020203" pitchFamily="34" charset="0"/>
              <a:cs typeface="Segoe UI Light" panose="020B0502040204020203" pitchFamily="34" charset="0"/>
            </a:rPr>
            <a:t>(WACC</a:t>
          </a:r>
          <a:r>
            <a:rPr lang="sr-Cyrl-RS" sz="2000" b="0" kern="1200" dirty="0">
              <a:latin typeface="Segoe UI Light" panose="020B0502040204020203" pitchFamily="34" charset="0"/>
              <a:cs typeface="Segoe UI Light" panose="020B0502040204020203" pitchFamily="34" charset="0"/>
            </a:rPr>
            <a:t>)</a:t>
          </a:r>
          <a:endParaRPr lang="en-US" sz="2000" b="0" kern="1200" dirty="0">
            <a:latin typeface="Segoe UI Light" panose="020B0502040204020203" pitchFamily="34" charset="0"/>
            <a:cs typeface="Segoe UI Light" panose="020B0502040204020203" pitchFamily="34" charset="0"/>
          </a:endParaRPr>
        </a:p>
      </dsp:txBody>
      <dsp:txXfrm>
        <a:off x="3701041" y="1627"/>
        <a:ext cx="2293998" cy="1376398"/>
      </dsp:txXfrm>
    </dsp:sp>
    <dsp:sp modelId="{8A85E23F-7307-4266-AC41-2C9310FB6A4F}">
      <dsp:nvSpPr>
        <dsp:cNvPr id="0" name=""/>
        <dsp:cNvSpPr/>
      </dsp:nvSpPr>
      <dsp:spPr>
        <a:xfrm>
          <a:off x="2439342" y="1607425"/>
          <a:ext cx="2293998" cy="1376398"/>
        </a:xfrm>
        <a:prstGeom prst="rect">
          <a:avLst/>
        </a:prstGeom>
        <a:solidFill>
          <a:schemeClr val="tx1">
            <a:lumMod val="25000"/>
            <a:lumOff val="7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Cyrl-RS" sz="2000" kern="1200" dirty="0" err="1">
              <a:latin typeface="Segoe UI Light" panose="020B0502040204020203" pitchFamily="34" charset="0"/>
              <a:cs typeface="Segoe UI Light" panose="020B0502040204020203" pitchFamily="34" charset="0"/>
            </a:rPr>
            <a:t>Резидуална</a:t>
          </a:r>
          <a:r>
            <a:rPr lang="sr-Cyrl-RS" sz="2000" kern="1200" dirty="0">
              <a:latin typeface="Segoe UI Light" panose="020B0502040204020203" pitchFamily="34" charset="0"/>
              <a:cs typeface="Segoe UI Light" panose="020B0502040204020203" pitchFamily="34" charset="0"/>
            </a:rPr>
            <a:t> (терминална) вредност </a:t>
          </a:r>
          <a:r>
            <a:rPr lang="en-GB" sz="2000" kern="1200" dirty="0">
              <a:latin typeface="Segoe UI Light" panose="020B0502040204020203" pitchFamily="34" charset="0"/>
              <a:cs typeface="Segoe UI Light" panose="020B0502040204020203" pitchFamily="34" charset="0"/>
            </a:rPr>
            <a:t>(TV)</a:t>
          </a:r>
          <a:endParaRPr lang="en-US" sz="2000" b="0" kern="1200" dirty="0">
            <a:latin typeface="Segoe UI Light" panose="020B0502040204020203" pitchFamily="34" charset="0"/>
            <a:cs typeface="Segoe UI Light" panose="020B0502040204020203" pitchFamily="34" charset="0"/>
          </a:endParaRPr>
        </a:p>
      </dsp:txBody>
      <dsp:txXfrm>
        <a:off x="2439342" y="1607425"/>
        <a:ext cx="2293998" cy="13763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Trebuchet MS" pitchFamily="34" charset="0"/>
                <a:ea typeface="+mn-ea"/>
                <a:cs typeface="Times New Roman" pitchFamily="18" charset="0"/>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defRPr sz="1200">
                <a:latin typeface="Trebuchet MS" pitchFamily="34" charset="0"/>
                <a:ea typeface="+mn-ea"/>
                <a:cs typeface="Times New Roman" pitchFamily="18" charset="0"/>
              </a:defRPr>
            </a:lvl1pPr>
          </a:lstStyle>
          <a:p>
            <a:pPr>
              <a:defRPr/>
            </a:pPr>
            <a:fld id="{FAA04261-9A14-4482-AD57-7A91D4608C58}" type="datetimeFigureOut">
              <a:rPr lang="en-US"/>
              <a:pPr>
                <a:defRPr/>
              </a:pPr>
              <a:t>6/15/2021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defRPr sz="1200">
                <a:latin typeface="Trebuchet MS" pitchFamily="34" charset="0"/>
                <a:ea typeface="+mn-ea"/>
                <a:cs typeface="Times New Roman" pitchFamily="18" charset="0"/>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Times New Roman" panose="02020603050405020304" pitchFamily="18" charset="0"/>
              </a:defRPr>
            </a:lvl1pPr>
          </a:lstStyle>
          <a:p>
            <a:pPr>
              <a:defRPr/>
            </a:pPr>
            <a:fld id="{09E68BCF-438C-4F89-A8AD-5AD7314C5BB1}"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Trebuchet MS" pitchFamily="34" charset="0"/>
                <a:ea typeface="+mn-ea"/>
                <a:cs typeface="Times New Roman" pitchFamily="18"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eaLnBrk="1" hangingPunct="1">
              <a:defRPr sz="1200">
                <a:latin typeface="Trebuchet MS" pitchFamily="34" charset="0"/>
                <a:ea typeface="+mn-ea"/>
                <a:cs typeface="Times New Roman" pitchFamily="18" charset="0"/>
              </a:defRPr>
            </a:lvl1pPr>
          </a:lstStyle>
          <a:p>
            <a:pPr>
              <a:defRPr/>
            </a:pPr>
            <a:fld id="{2760B295-4E75-4972-AD3E-5CFCA8A7EB5A}" type="datetimeFigureOut">
              <a:rPr lang="en-US"/>
              <a:pPr>
                <a:defRPr/>
              </a:pPr>
              <a:t>6/15/2021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hangingPunct="1">
              <a:defRPr sz="1200">
                <a:latin typeface="Trebuchet MS" pitchFamily="34" charset="0"/>
                <a:ea typeface="+mn-ea"/>
                <a:cs typeface="Times New Roman" pitchFamily="18"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Times New Roman" panose="02020603050405020304" pitchFamily="18" charset="0"/>
              </a:defRPr>
            </a:lvl1pPr>
          </a:lstStyle>
          <a:p>
            <a:pPr>
              <a:defRPr/>
            </a:pPr>
            <a:fld id="{9B6BCF4A-D3EC-4511-9E2C-48701148348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0</a:t>
            </a:fld>
            <a:endParaRPr lang="en-US" altLang="en-US" dirty="0"/>
          </a:p>
        </p:txBody>
      </p:sp>
    </p:spTree>
    <p:extLst>
      <p:ext uri="{BB962C8B-B14F-4D97-AF65-F5344CB8AC3E}">
        <p14:creationId xmlns:p14="http://schemas.microsoft.com/office/powerpoint/2010/main" val="3128400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45</a:t>
            </a:fld>
            <a:endParaRPr lang="en-US" altLang="en-US" dirty="0"/>
          </a:p>
        </p:txBody>
      </p:sp>
    </p:spTree>
    <p:extLst>
      <p:ext uri="{BB962C8B-B14F-4D97-AF65-F5344CB8AC3E}">
        <p14:creationId xmlns:p14="http://schemas.microsoft.com/office/powerpoint/2010/main" val="3920303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49</a:t>
            </a:fld>
            <a:endParaRPr lang="en-US" altLang="en-US" dirty="0"/>
          </a:p>
        </p:txBody>
      </p:sp>
    </p:spTree>
    <p:extLst>
      <p:ext uri="{BB962C8B-B14F-4D97-AF65-F5344CB8AC3E}">
        <p14:creationId xmlns:p14="http://schemas.microsoft.com/office/powerpoint/2010/main" val="814255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54</a:t>
            </a:fld>
            <a:endParaRPr lang="en-US" altLang="en-US" dirty="0"/>
          </a:p>
        </p:txBody>
      </p:sp>
    </p:spTree>
    <p:extLst>
      <p:ext uri="{BB962C8B-B14F-4D97-AF65-F5344CB8AC3E}">
        <p14:creationId xmlns:p14="http://schemas.microsoft.com/office/powerpoint/2010/main" val="2348989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55</a:t>
            </a:fld>
            <a:endParaRPr lang="en-US" altLang="en-US" dirty="0"/>
          </a:p>
        </p:txBody>
      </p:sp>
    </p:spTree>
    <p:extLst>
      <p:ext uri="{BB962C8B-B14F-4D97-AF65-F5344CB8AC3E}">
        <p14:creationId xmlns:p14="http://schemas.microsoft.com/office/powerpoint/2010/main" val="576147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1</a:t>
            </a:fld>
            <a:endParaRPr lang="en-US" altLang="en-US" dirty="0"/>
          </a:p>
        </p:txBody>
      </p:sp>
    </p:spTree>
    <p:extLst>
      <p:ext uri="{BB962C8B-B14F-4D97-AF65-F5344CB8AC3E}">
        <p14:creationId xmlns:p14="http://schemas.microsoft.com/office/powerpoint/2010/main" val="1301348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2</a:t>
            </a:fld>
            <a:endParaRPr lang="en-US" altLang="en-US" dirty="0"/>
          </a:p>
        </p:txBody>
      </p:sp>
    </p:spTree>
    <p:extLst>
      <p:ext uri="{BB962C8B-B14F-4D97-AF65-F5344CB8AC3E}">
        <p14:creationId xmlns:p14="http://schemas.microsoft.com/office/powerpoint/2010/main" val="27424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3</a:t>
            </a:fld>
            <a:endParaRPr lang="en-US" altLang="en-US" dirty="0"/>
          </a:p>
        </p:txBody>
      </p:sp>
    </p:spTree>
    <p:extLst>
      <p:ext uri="{BB962C8B-B14F-4D97-AF65-F5344CB8AC3E}">
        <p14:creationId xmlns:p14="http://schemas.microsoft.com/office/powerpoint/2010/main" val="1044830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11</a:t>
            </a:fld>
            <a:endParaRPr lang="en-US" altLang="en-US" dirty="0"/>
          </a:p>
        </p:txBody>
      </p:sp>
    </p:spTree>
    <p:extLst>
      <p:ext uri="{BB962C8B-B14F-4D97-AF65-F5344CB8AC3E}">
        <p14:creationId xmlns:p14="http://schemas.microsoft.com/office/powerpoint/2010/main" val="2415961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16</a:t>
            </a:fld>
            <a:endParaRPr lang="en-US" altLang="en-US" dirty="0"/>
          </a:p>
        </p:txBody>
      </p:sp>
    </p:spTree>
    <p:extLst>
      <p:ext uri="{BB962C8B-B14F-4D97-AF65-F5344CB8AC3E}">
        <p14:creationId xmlns:p14="http://schemas.microsoft.com/office/powerpoint/2010/main" val="1101936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27</a:t>
            </a:fld>
            <a:endParaRPr lang="en-US" altLang="en-US" dirty="0"/>
          </a:p>
        </p:txBody>
      </p:sp>
    </p:spTree>
    <p:extLst>
      <p:ext uri="{BB962C8B-B14F-4D97-AF65-F5344CB8AC3E}">
        <p14:creationId xmlns:p14="http://schemas.microsoft.com/office/powerpoint/2010/main" val="4247048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ru-RU" dirty="0"/>
              <a:t>У свом најједноставнијем облику постоји директна веза између сваке ставке оперативних трошкова и прихода. Једном када се овај историјски однос идентификује и верификује да ће бити применљив у будућности, квантификован, може се применити на пројектоване приходе за израду пројекција новчаног тока аналитичара процене. </a:t>
            </a:r>
            <a:endParaRPr lang="en-US" dirty="0"/>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29</a:t>
            </a:fld>
            <a:endParaRPr lang="en-US" altLang="en-US" dirty="0"/>
          </a:p>
        </p:txBody>
      </p:sp>
    </p:spTree>
    <p:extLst>
      <p:ext uri="{BB962C8B-B14F-4D97-AF65-F5344CB8AC3E}">
        <p14:creationId xmlns:p14="http://schemas.microsoft.com/office/powerpoint/2010/main" val="2448692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42</a:t>
            </a:fld>
            <a:endParaRPr lang="en-US" altLang="en-US" dirty="0"/>
          </a:p>
        </p:txBody>
      </p:sp>
    </p:spTree>
    <p:extLst>
      <p:ext uri="{BB962C8B-B14F-4D97-AF65-F5344CB8AC3E}">
        <p14:creationId xmlns:p14="http://schemas.microsoft.com/office/powerpoint/2010/main" val="578436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 name="Rectangle 5"/>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7576097" y="4699002"/>
            <a:ext cx="3761560" cy="1393637"/>
          </a:xfrm>
        </p:spPr>
        <p:txBody>
          <a:bodyPr anchor="b"/>
          <a:lstStyle>
            <a:lvl1pPr marL="0" marR="0" indent="0" algn="r" defTabSz="914400" rtl="0" eaLnBrk="1" fontAlgn="base" latinLnBrk="0" hangingPunct="1">
              <a:lnSpc>
                <a:spcPct val="115000"/>
              </a:lnSpc>
              <a:spcBef>
                <a:spcPct val="20000"/>
              </a:spcBef>
              <a:spcAft>
                <a:spcPct val="0"/>
              </a:spcAft>
              <a:buClr>
                <a:srgbClr val="00783C"/>
              </a:buClr>
              <a:buSzTx/>
              <a:buFontTx/>
              <a:buNone/>
              <a:tabLst/>
              <a:defRPr sz="1400" b="0" i="0" baseline="0">
                <a:solidFill>
                  <a:schemeClr val="tx1"/>
                </a:solidFill>
                <a:latin typeface="+mn-lt"/>
                <a:cs typeface="Arial"/>
              </a:defRPr>
            </a:lvl1pPr>
            <a:lvl2pPr marL="0" marR="0" indent="0" algn="r" defTabSz="914400" rtl="0" eaLnBrk="1" fontAlgn="base" latinLnBrk="0" hangingPunct="1">
              <a:lnSpc>
                <a:spcPct val="100000"/>
              </a:lnSpc>
              <a:spcBef>
                <a:spcPct val="20000"/>
              </a:spcBef>
              <a:spcAft>
                <a:spcPct val="0"/>
              </a:spcAft>
              <a:buClr>
                <a:srgbClr val="00783C"/>
              </a:buClr>
              <a:buSzTx/>
              <a:buFont typeface="Wingdings" charset="0"/>
              <a:buNone/>
              <a:tabLst/>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7922684" y="6107114"/>
            <a:ext cx="3401483" cy="306387"/>
          </a:xfrm>
        </p:spPr>
        <p:txBody>
          <a:bodyPr rIns="0" anchor="ctr"/>
          <a:lstStyle>
            <a:lvl1pPr algn="r">
              <a:defRPr b="0" i="0">
                <a:solidFill>
                  <a:schemeClr val="tx1"/>
                </a:solidFill>
                <a:latin typeface="Arial"/>
                <a:cs typeface="Arial"/>
              </a:defRPr>
            </a:lvl1pPr>
          </a:lstStyle>
          <a:p>
            <a:pPr>
              <a:defRPr/>
            </a:pP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163" y="5175591"/>
            <a:ext cx="3810000" cy="561975"/>
          </a:xfrm>
          <a:prstGeom prst="rect">
            <a:avLst/>
          </a:prstGeom>
        </p:spPr>
      </p:pic>
    </p:spTree>
    <p:extLst>
      <p:ext uri="{BB962C8B-B14F-4D97-AF65-F5344CB8AC3E}">
        <p14:creationId xmlns:p14="http://schemas.microsoft.com/office/powerpoint/2010/main" val="11244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830455" y="1788848"/>
            <a:ext cx="7076351"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428125" y="1348107"/>
            <a:ext cx="4117137"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4830234" y="1321371"/>
            <a:ext cx="7058749"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pPr>
              <a:defRPr/>
            </a:pPr>
            <a:fld id="{C7C1CB92-385D-4A9B-A8BB-38F322DBD492}" type="slidenum">
              <a:rPr lang="en-US" altLang="en-US"/>
              <a:pPr>
                <a:defRPr/>
              </a:pPr>
              <a:t>‹#›</a:t>
            </a:fld>
            <a:endParaRPr lang="en-US" altLang="en-US" dirty="0"/>
          </a:p>
        </p:txBody>
      </p:sp>
      <p:sp>
        <p:nvSpPr>
          <p:cNvPr id="13" name="Rectangle 12"/>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14"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01990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5912" y="1788583"/>
            <a:ext cx="5511031"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09904" y="1788510"/>
            <a:ext cx="5510784"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475912" y="1429561"/>
            <a:ext cx="5511031"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6209905" y="1421540"/>
            <a:ext cx="5510784"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57FC493C-50C0-4181-8B98-3E084C894E4B}" type="slidenum">
              <a:rPr lang="en-US" altLang="en-US"/>
              <a:pPr>
                <a:defRPr/>
              </a:pPr>
              <a:t>‹#›</a:t>
            </a:fld>
            <a:endParaRPr lang="en-US" altLang="en-US" dirty="0"/>
          </a:p>
        </p:txBody>
      </p:sp>
      <p:sp>
        <p:nvSpPr>
          <p:cNvPr id="12" name="Rectangle 11"/>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13"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910379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1388853"/>
            <a:ext cx="4194123" cy="4741783"/>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6" y="1388853"/>
            <a:ext cx="6889193" cy="4741782"/>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EB56EAAE-BFAD-4277-8E49-9D3BABD59324}" type="slidenum">
              <a:rPr lang="en-US" altLang="en-US"/>
              <a:pPr>
                <a:defRPr/>
              </a:pPr>
              <a:t>‹#›</a:t>
            </a:fld>
            <a:endParaRPr lang="en-US" altLang="en-US" dirty="0"/>
          </a:p>
        </p:txBody>
      </p:sp>
      <p:sp>
        <p:nvSpPr>
          <p:cNvPr id="6" name="Rectangle 5"/>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7" name="Title 1"/>
          <p:cNvSpPr txBox="1">
            <a:spLocks/>
          </p:cNvSpPr>
          <p:nvPr userDrawn="1"/>
        </p:nvSpPr>
        <p:spPr bwMode="auto">
          <a:xfrm>
            <a:off x="475913" y="301627"/>
            <a:ext cx="11282705" cy="75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3200" b="1" i="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r>
              <a:rPr lang="en-US" sz="3200" kern="0" dirty="0"/>
              <a:t>Click to edit Master title style</a:t>
            </a:r>
          </a:p>
        </p:txBody>
      </p:sp>
    </p:spTree>
    <p:extLst>
      <p:ext uri="{BB962C8B-B14F-4D97-AF65-F5344CB8AC3E}">
        <p14:creationId xmlns:p14="http://schemas.microsoft.com/office/powerpoint/2010/main" val="1891783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1500995"/>
            <a:ext cx="4194123" cy="4629640"/>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6" y="1500996"/>
            <a:ext cx="6889193" cy="4629639"/>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4D673B51-39B3-49F6-9AD8-56169CBDF58C}" type="slidenum">
              <a:rPr lang="en-US" altLang="en-US"/>
              <a:pPr>
                <a:defRPr/>
              </a:pPr>
              <a:t>‹#›</a:t>
            </a:fld>
            <a:endParaRPr lang="en-US" altLang="en-US" dirty="0"/>
          </a:p>
        </p:txBody>
      </p:sp>
      <p:sp>
        <p:nvSpPr>
          <p:cNvPr id="6" name="Rectangle 5"/>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7" name="Title 1"/>
          <p:cNvSpPr txBox="1">
            <a:spLocks/>
          </p:cNvSpPr>
          <p:nvPr userDrawn="1"/>
        </p:nvSpPr>
        <p:spPr bwMode="auto">
          <a:xfrm>
            <a:off x="475913" y="301627"/>
            <a:ext cx="11282705" cy="75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3200" b="1" i="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r>
              <a:rPr lang="en-US" sz="3200" kern="0" dirty="0"/>
              <a:t>Click to edit Master title style</a:t>
            </a:r>
          </a:p>
        </p:txBody>
      </p:sp>
    </p:spTree>
    <p:extLst>
      <p:ext uri="{BB962C8B-B14F-4D97-AF65-F5344CB8AC3E}">
        <p14:creationId xmlns:p14="http://schemas.microsoft.com/office/powerpoint/2010/main" val="1111688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dirty="0"/>
          </a:p>
        </p:txBody>
      </p:sp>
      <p:sp>
        <p:nvSpPr>
          <p:cNvPr id="170" name="ClipArt Placeholder 9"/>
          <p:cNvSpPr>
            <a:spLocks noGrp="1"/>
          </p:cNvSpPr>
          <p:nvPr>
            <p:ph type="clipArt" sz="quarter" idx="49"/>
          </p:nvPr>
        </p:nvSpPr>
        <p:spPr>
          <a:xfrm>
            <a:off x="4557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77" name="ClipArt Placeholder 9"/>
          <p:cNvSpPr>
            <a:spLocks noGrp="1"/>
          </p:cNvSpPr>
          <p:nvPr>
            <p:ph type="clipArt" sz="quarter" idx="56"/>
          </p:nvPr>
        </p:nvSpPr>
        <p:spPr>
          <a:xfrm>
            <a:off x="279072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84" name="ClipArt Placeholder 9"/>
          <p:cNvSpPr>
            <a:spLocks noGrp="1"/>
          </p:cNvSpPr>
          <p:nvPr>
            <p:ph type="clipArt" sz="quarter" idx="63"/>
          </p:nvPr>
        </p:nvSpPr>
        <p:spPr>
          <a:xfrm>
            <a:off x="51256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1" name="ClipArt Placeholder 9"/>
          <p:cNvSpPr>
            <a:spLocks noGrp="1"/>
          </p:cNvSpPr>
          <p:nvPr>
            <p:ph type="clipArt" sz="quarter" idx="70"/>
          </p:nvPr>
        </p:nvSpPr>
        <p:spPr>
          <a:xfrm>
            <a:off x="7460628"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8" name="ClipArt Placeholder 9"/>
          <p:cNvSpPr>
            <a:spLocks noGrp="1"/>
          </p:cNvSpPr>
          <p:nvPr>
            <p:ph type="clipArt" sz="quarter" idx="77"/>
          </p:nvPr>
        </p:nvSpPr>
        <p:spPr>
          <a:xfrm>
            <a:off x="97955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71" name="Text Placeholder 2"/>
          <p:cNvSpPr>
            <a:spLocks noGrp="1"/>
          </p:cNvSpPr>
          <p:nvPr>
            <p:ph type="body" sz="quarter" idx="50"/>
          </p:nvPr>
        </p:nvSpPr>
        <p:spPr>
          <a:xfrm>
            <a:off x="80465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635321" y="4049121"/>
            <a:ext cx="1583267"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73" name="Text Placeholder 2"/>
          <p:cNvSpPr>
            <a:spLocks noGrp="1"/>
          </p:cNvSpPr>
          <p:nvPr>
            <p:ph type="body" sz="quarter" idx="52"/>
          </p:nvPr>
        </p:nvSpPr>
        <p:spPr>
          <a:xfrm>
            <a:off x="62013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62013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62013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62013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3095344"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926010" y="4049121"/>
            <a:ext cx="1583267"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0" name="Text Placeholder 2"/>
          <p:cNvSpPr>
            <a:spLocks noGrp="1"/>
          </p:cNvSpPr>
          <p:nvPr>
            <p:ph type="body" sz="quarter" idx="59"/>
          </p:nvPr>
        </p:nvSpPr>
        <p:spPr>
          <a:xfrm>
            <a:off x="2910822"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910822"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910822"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910822"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546858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5299252" y="4049121"/>
            <a:ext cx="1583267"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7" name="Text Placeholder 2"/>
          <p:cNvSpPr>
            <a:spLocks noGrp="1"/>
          </p:cNvSpPr>
          <p:nvPr>
            <p:ph type="body" sz="quarter" idx="66"/>
          </p:nvPr>
        </p:nvSpPr>
        <p:spPr>
          <a:xfrm>
            <a:off x="528406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528406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528406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528406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7817477"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7648144" y="4049121"/>
            <a:ext cx="1583267"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94" name="Text Placeholder 2"/>
          <p:cNvSpPr>
            <a:spLocks noGrp="1"/>
          </p:cNvSpPr>
          <p:nvPr>
            <p:ph type="body" sz="quarter" idx="73"/>
          </p:nvPr>
        </p:nvSpPr>
        <p:spPr>
          <a:xfrm>
            <a:off x="7632955"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7632955"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7632955"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7632955"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10181948"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10012615" y="4049121"/>
            <a:ext cx="1583267"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201" name="Text Placeholder 2"/>
          <p:cNvSpPr>
            <a:spLocks noGrp="1"/>
          </p:cNvSpPr>
          <p:nvPr>
            <p:ph type="body" sz="quarter" idx="80"/>
          </p:nvPr>
        </p:nvSpPr>
        <p:spPr>
          <a:xfrm>
            <a:off x="9997426"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9997426"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9997426"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9997426"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465455" y="1370028"/>
            <a:ext cx="1942352" cy="2023969"/>
          </a:xfrm>
          <a:prstGeom prst="roundRect">
            <a:avLst/>
          </a:prstGeom>
          <a:ln w="19050" cmpd="sng">
            <a:solidFill>
              <a:schemeClr val="bg2"/>
            </a:solidFill>
          </a:ln>
        </p:spPr>
        <p:txBody>
          <a:bodyPr/>
          <a:lstStyle/>
          <a:p>
            <a:pPr lvl="0"/>
            <a:r>
              <a:rPr lang="en-US" noProof="0" dirty="0"/>
              <a:t>Click icon to add clip art</a:t>
            </a:r>
          </a:p>
        </p:txBody>
      </p:sp>
      <p:sp>
        <p:nvSpPr>
          <p:cNvPr id="206" name="ClipArt Placeholder 9"/>
          <p:cNvSpPr>
            <a:spLocks noGrp="1"/>
          </p:cNvSpPr>
          <p:nvPr>
            <p:ph type="clipArt" sz="quarter" idx="85"/>
          </p:nvPr>
        </p:nvSpPr>
        <p:spPr>
          <a:xfrm>
            <a:off x="2800405" y="1370028"/>
            <a:ext cx="1942352" cy="2023969"/>
          </a:xfrm>
          <a:prstGeom prst="roundRect">
            <a:avLst/>
          </a:prstGeom>
          <a:ln w="19050" cmpd="sng">
            <a:solidFill>
              <a:schemeClr val="bg2"/>
            </a:solidFill>
          </a:ln>
        </p:spPr>
        <p:txBody>
          <a:bodyPr/>
          <a:lstStyle/>
          <a:p>
            <a:pPr lvl="0"/>
            <a:r>
              <a:rPr lang="en-US" noProof="0" dirty="0"/>
              <a:t>Click icon to add clip art</a:t>
            </a:r>
          </a:p>
        </p:txBody>
      </p:sp>
      <p:sp>
        <p:nvSpPr>
          <p:cNvPr id="207" name="ClipArt Placeholder 9"/>
          <p:cNvSpPr>
            <a:spLocks noGrp="1"/>
          </p:cNvSpPr>
          <p:nvPr>
            <p:ph type="clipArt" sz="quarter" idx="86"/>
          </p:nvPr>
        </p:nvSpPr>
        <p:spPr>
          <a:xfrm>
            <a:off x="5135355" y="1370028"/>
            <a:ext cx="1942352" cy="2023969"/>
          </a:xfrm>
          <a:prstGeom prst="roundRect">
            <a:avLst/>
          </a:prstGeom>
          <a:ln w="19050" cmpd="sng">
            <a:solidFill>
              <a:schemeClr val="bg2"/>
            </a:solidFill>
          </a:ln>
        </p:spPr>
        <p:txBody>
          <a:bodyPr/>
          <a:lstStyle/>
          <a:p>
            <a:pPr lvl="0"/>
            <a:r>
              <a:rPr lang="en-US" noProof="0" dirty="0"/>
              <a:t>Click icon to add clip art</a:t>
            </a:r>
          </a:p>
        </p:txBody>
      </p:sp>
      <p:sp>
        <p:nvSpPr>
          <p:cNvPr id="208" name="ClipArt Placeholder 9"/>
          <p:cNvSpPr>
            <a:spLocks noGrp="1"/>
          </p:cNvSpPr>
          <p:nvPr>
            <p:ph type="clipArt" sz="quarter" idx="87"/>
          </p:nvPr>
        </p:nvSpPr>
        <p:spPr>
          <a:xfrm>
            <a:off x="7470304" y="1370028"/>
            <a:ext cx="1942352" cy="2023969"/>
          </a:xfrm>
          <a:prstGeom prst="roundRect">
            <a:avLst/>
          </a:prstGeom>
          <a:ln w="19050" cmpd="sng">
            <a:solidFill>
              <a:schemeClr val="bg2"/>
            </a:solidFill>
          </a:ln>
        </p:spPr>
        <p:txBody>
          <a:bodyPr/>
          <a:lstStyle/>
          <a:p>
            <a:pPr lvl="0"/>
            <a:r>
              <a:rPr lang="en-US" noProof="0" dirty="0"/>
              <a:t>Click icon to add clip art</a:t>
            </a:r>
          </a:p>
        </p:txBody>
      </p:sp>
      <p:sp>
        <p:nvSpPr>
          <p:cNvPr id="209" name="ClipArt Placeholder 9"/>
          <p:cNvSpPr>
            <a:spLocks noGrp="1"/>
          </p:cNvSpPr>
          <p:nvPr>
            <p:ph type="clipArt" sz="quarter" idx="88"/>
          </p:nvPr>
        </p:nvSpPr>
        <p:spPr>
          <a:xfrm>
            <a:off x="9805255" y="1370028"/>
            <a:ext cx="1942352" cy="2023969"/>
          </a:xfrm>
          <a:prstGeom prst="roundRect">
            <a:avLst/>
          </a:prstGeom>
          <a:ln w="19050" cmpd="sng">
            <a:solidFill>
              <a:schemeClr val="bg2"/>
            </a:solidFill>
          </a:ln>
        </p:spPr>
        <p:txBody>
          <a:bodyPr/>
          <a:lstStyle/>
          <a:p>
            <a:pPr lvl="0"/>
            <a:r>
              <a:rPr lang="en-US" noProof="0" dirty="0"/>
              <a:t>Click icon to add clip art</a:t>
            </a:r>
          </a:p>
        </p:txBody>
      </p:sp>
      <p:sp>
        <p:nvSpPr>
          <p:cNvPr id="210" name="Text Placeholder 2"/>
          <p:cNvSpPr>
            <a:spLocks noGrp="1"/>
          </p:cNvSpPr>
          <p:nvPr>
            <p:ph type="body" sz="quarter" idx="89"/>
          </p:nvPr>
        </p:nvSpPr>
        <p:spPr>
          <a:xfrm>
            <a:off x="81433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644997" y="1697806"/>
            <a:ext cx="1583267" cy="492125"/>
          </a:xfrm>
        </p:spPr>
        <p:txBody>
          <a:bodyPr/>
          <a:lstStyle>
            <a:lvl1pPr algn="ctr">
              <a:defRPr sz="1100"/>
            </a:lvl1pPr>
          </a:lstStyle>
          <a:p>
            <a:pPr lvl="0"/>
            <a:r>
              <a:rPr lang="en-US" noProof="0" dirty="0"/>
              <a:t>Drag picture to placeholder or click icon to add</a:t>
            </a:r>
          </a:p>
        </p:txBody>
      </p:sp>
      <p:sp>
        <p:nvSpPr>
          <p:cNvPr id="212" name="Text Placeholder 2"/>
          <p:cNvSpPr>
            <a:spLocks noGrp="1"/>
          </p:cNvSpPr>
          <p:nvPr>
            <p:ph type="body" sz="quarter" idx="91"/>
          </p:nvPr>
        </p:nvSpPr>
        <p:spPr>
          <a:xfrm>
            <a:off x="62980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62980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62980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62980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3105020"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935687" y="1697806"/>
            <a:ext cx="1583267" cy="492125"/>
          </a:xfrm>
        </p:spPr>
        <p:txBody>
          <a:bodyPr/>
          <a:lstStyle>
            <a:lvl1pPr algn="ctr">
              <a:defRPr sz="1100"/>
            </a:lvl1pPr>
          </a:lstStyle>
          <a:p>
            <a:pPr lvl="0"/>
            <a:r>
              <a:rPr lang="en-US" noProof="0" dirty="0"/>
              <a:t>Drag picture to placeholder or click icon to add</a:t>
            </a:r>
          </a:p>
        </p:txBody>
      </p:sp>
      <p:sp>
        <p:nvSpPr>
          <p:cNvPr id="218" name="Text Placeholder 2"/>
          <p:cNvSpPr>
            <a:spLocks noGrp="1"/>
          </p:cNvSpPr>
          <p:nvPr>
            <p:ph type="body" sz="quarter" idx="97"/>
          </p:nvPr>
        </p:nvSpPr>
        <p:spPr>
          <a:xfrm>
            <a:off x="2920498"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920498"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920498"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920498"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547826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5308928" y="1697806"/>
            <a:ext cx="1583267" cy="492125"/>
          </a:xfrm>
        </p:spPr>
        <p:txBody>
          <a:bodyPr/>
          <a:lstStyle>
            <a:lvl1pPr algn="ctr">
              <a:defRPr sz="1100"/>
            </a:lvl1pPr>
          </a:lstStyle>
          <a:p>
            <a:pPr lvl="0"/>
            <a:r>
              <a:rPr lang="en-US" noProof="0" dirty="0"/>
              <a:t>Drag picture to placeholder or click icon to add</a:t>
            </a:r>
          </a:p>
        </p:txBody>
      </p:sp>
      <p:sp>
        <p:nvSpPr>
          <p:cNvPr id="224" name="Text Placeholder 2"/>
          <p:cNvSpPr>
            <a:spLocks noGrp="1"/>
          </p:cNvSpPr>
          <p:nvPr>
            <p:ph type="body" sz="quarter" idx="103"/>
          </p:nvPr>
        </p:nvSpPr>
        <p:spPr>
          <a:xfrm>
            <a:off x="529373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529373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529373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529373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7827153"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7657820" y="1697806"/>
            <a:ext cx="1583267" cy="492125"/>
          </a:xfrm>
        </p:spPr>
        <p:txBody>
          <a:bodyPr/>
          <a:lstStyle>
            <a:lvl1pPr algn="ctr">
              <a:defRPr sz="1100"/>
            </a:lvl1pPr>
          </a:lstStyle>
          <a:p>
            <a:pPr lvl="0"/>
            <a:r>
              <a:rPr lang="en-US" noProof="0" dirty="0"/>
              <a:t>Drag picture to placeholder or click icon to add</a:t>
            </a:r>
          </a:p>
        </p:txBody>
      </p:sp>
      <p:sp>
        <p:nvSpPr>
          <p:cNvPr id="230" name="Text Placeholder 2"/>
          <p:cNvSpPr>
            <a:spLocks noGrp="1"/>
          </p:cNvSpPr>
          <p:nvPr>
            <p:ph type="body" sz="quarter" idx="109"/>
          </p:nvPr>
        </p:nvSpPr>
        <p:spPr>
          <a:xfrm>
            <a:off x="7642631"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7642631"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7642631"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7642631"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10191624"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10022291" y="1697806"/>
            <a:ext cx="1583267" cy="492125"/>
          </a:xfrm>
        </p:spPr>
        <p:txBody>
          <a:bodyPr/>
          <a:lstStyle>
            <a:lvl1pPr algn="ctr">
              <a:defRPr sz="1100"/>
            </a:lvl1pPr>
          </a:lstStyle>
          <a:p>
            <a:pPr lvl="0"/>
            <a:r>
              <a:rPr lang="en-US" noProof="0" dirty="0"/>
              <a:t>Drag picture to placeholder or click icon to add</a:t>
            </a:r>
          </a:p>
        </p:txBody>
      </p:sp>
      <p:sp>
        <p:nvSpPr>
          <p:cNvPr id="236" name="Text Placeholder 2"/>
          <p:cNvSpPr>
            <a:spLocks noGrp="1"/>
          </p:cNvSpPr>
          <p:nvPr>
            <p:ph type="body" sz="quarter" idx="115"/>
          </p:nvPr>
        </p:nvSpPr>
        <p:spPr>
          <a:xfrm>
            <a:off x="10007102"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10007102"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10007102"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10007102"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2" name="Slide Number Placeholder 2"/>
          <p:cNvSpPr>
            <a:spLocks noGrp="1"/>
          </p:cNvSpPr>
          <p:nvPr>
            <p:ph type="sldNum" sz="quarter" idx="120"/>
          </p:nvPr>
        </p:nvSpPr>
        <p:spPr/>
        <p:txBody>
          <a:bodyPr/>
          <a:lstStyle>
            <a:lvl1pPr>
              <a:defRPr smtClean="0"/>
            </a:lvl1pPr>
          </a:lstStyle>
          <a:p>
            <a:pPr>
              <a:defRPr/>
            </a:pPr>
            <a:fld id="{3A222C60-0C88-4802-B3D8-A53E3CE67CAB}" type="slidenum">
              <a:rPr lang="en-US" altLang="en-US"/>
              <a:pPr>
                <a:defRPr/>
              </a:pPr>
              <a:t>‹#›</a:t>
            </a:fld>
            <a:endParaRPr lang="en-US" altLang="en-US" dirty="0"/>
          </a:p>
        </p:txBody>
      </p:sp>
      <p:sp>
        <p:nvSpPr>
          <p:cNvPr id="133" name="Rectangle 132"/>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134"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740885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36106"/>
          </a:xfrm>
        </p:spPr>
        <p:txBody>
          <a:bodyPr/>
          <a:lstStyle>
            <a:lvl1pPr algn="ctr">
              <a:defRPr/>
            </a:lvl1pPr>
          </a:lstStyle>
          <a:p>
            <a:pPr lvl="0"/>
            <a:r>
              <a:rPr lang="en-US" noProof="0" dirty="0"/>
              <a:t>Drag picture to placeholder or click icon to add</a:t>
            </a:r>
          </a:p>
        </p:txBody>
      </p:sp>
      <p:sp>
        <p:nvSpPr>
          <p:cNvPr id="3" name="Title 2"/>
          <p:cNvSpPr>
            <a:spLocks noGrp="1"/>
          </p:cNvSpPr>
          <p:nvPr>
            <p:ph type="title"/>
          </p:nvPr>
        </p:nvSpPr>
        <p:spPr>
          <a:xfrm>
            <a:off x="6595089" y="4064002"/>
            <a:ext cx="5305239" cy="1751263"/>
          </a:xfrm>
        </p:spPr>
        <p:txBody>
          <a:bodyPr/>
          <a:lstStyle>
            <a:lvl1pPr>
              <a:defRPr sz="3000" b="0" i="0">
                <a:solidFill>
                  <a:schemeClr val="tx1"/>
                </a:solidFill>
                <a:effectLst/>
                <a:latin typeface="Arial"/>
                <a:cs typeface="Arial"/>
              </a:defRPr>
            </a:lvl1pPr>
          </a:lstStyle>
          <a:p>
            <a:r>
              <a:rPr lang="en-US"/>
              <a:t>Click to edit Master title style</a:t>
            </a: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C50C3E2B-884A-45CB-8957-733B68B61F44}" type="slidenum">
              <a:rPr lang="en-US" altLang="en-US"/>
              <a:pPr>
                <a:defRPr/>
              </a:pPr>
              <a:t>‹#›</a:t>
            </a:fld>
            <a:endParaRPr lang="en-US" altLang="en-US" dirty="0"/>
          </a:p>
        </p:txBody>
      </p:sp>
    </p:spTree>
    <p:extLst>
      <p:ext uri="{BB962C8B-B14F-4D97-AF65-F5344CB8AC3E}">
        <p14:creationId xmlns:p14="http://schemas.microsoft.com/office/powerpoint/2010/main" val="3447644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5128685" y="5302250"/>
            <a:ext cx="7063316"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 name="Picture Placeholder 3"/>
          <p:cNvSpPr>
            <a:spLocks noGrp="1"/>
          </p:cNvSpPr>
          <p:nvPr>
            <p:ph type="pic" sz="quarter" idx="10"/>
          </p:nvPr>
        </p:nvSpPr>
        <p:spPr>
          <a:xfrm>
            <a:off x="0" y="0"/>
            <a:ext cx="12192000" cy="6858000"/>
          </a:xfrm>
        </p:spPr>
        <p:txBody>
          <a:bodyPr/>
          <a:lstStyle>
            <a:lvl1pPr algn="ctr">
              <a:defRPr baseline="0"/>
            </a:lvl1pPr>
          </a:lstStyle>
          <a:p>
            <a:pPr lvl="0"/>
            <a:r>
              <a:rPr lang="en-US" noProof="0" dirty="0"/>
              <a:t>Drag picture to placeholder or click icon to add</a:t>
            </a:r>
          </a:p>
        </p:txBody>
      </p:sp>
      <p:sp>
        <p:nvSpPr>
          <p:cNvPr id="3" name="Title 2"/>
          <p:cNvSpPr>
            <a:spLocks noGrp="1"/>
          </p:cNvSpPr>
          <p:nvPr>
            <p:ph type="title"/>
          </p:nvPr>
        </p:nvSpPr>
        <p:spPr>
          <a:xfrm>
            <a:off x="6595089" y="3075216"/>
            <a:ext cx="5305239" cy="1950356"/>
          </a:xfrm>
        </p:spPr>
        <p:txBody>
          <a:bodyPr/>
          <a:lstStyle>
            <a:lvl1pPr>
              <a:defRPr sz="3000" b="0" i="0" baseline="0">
                <a:solidFill>
                  <a:schemeClr val="tx1"/>
                </a:solidFill>
                <a:effectLst/>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124782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7" y="1492369"/>
            <a:ext cx="11260667" cy="4709463"/>
          </a:xfrm>
        </p:spPr>
        <p:txBody>
          <a:bodyPr/>
          <a:lstStyle/>
          <a:p>
            <a:pPr lvl="0"/>
            <a:endParaRPr lang="en-US" noProof="0" dirty="0"/>
          </a:p>
        </p:txBody>
      </p:sp>
      <p:sp>
        <p:nvSpPr>
          <p:cNvPr id="4" name="Slide Number Placeholder 3"/>
          <p:cNvSpPr>
            <a:spLocks noGrp="1"/>
          </p:cNvSpPr>
          <p:nvPr>
            <p:ph type="sldNum" sz="quarter" idx="19"/>
          </p:nvPr>
        </p:nvSpPr>
        <p:spPr/>
        <p:txBody>
          <a:bodyPr/>
          <a:lstStyle>
            <a:lvl1pPr>
              <a:defRPr/>
            </a:lvl1pPr>
          </a:lstStyle>
          <a:p>
            <a:pPr>
              <a:defRPr/>
            </a:pPr>
            <a:fld id="{728C3C7A-FFFE-4483-A4C6-E69FC7FB4A6F}" type="slidenum">
              <a:rPr lang="en-US" altLang="en-US"/>
              <a:pPr>
                <a:defRPr/>
              </a:pPr>
              <a:t>‹#›</a:t>
            </a:fld>
            <a:endParaRPr lang="en-US" altLang="en-US" dirty="0"/>
          </a:p>
        </p:txBody>
      </p:sp>
      <p:sp>
        <p:nvSpPr>
          <p:cNvPr id="6" name="Rectangle 5"/>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7"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71313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466491"/>
            <a:ext cx="5545665" cy="4728992"/>
          </a:xfrm>
        </p:spPr>
        <p:txBody>
          <a:bodyPr/>
          <a:lstStyle/>
          <a:p>
            <a:pPr lvl="0"/>
            <a:endParaRPr lang="en-US" noProof="0" dirty="0"/>
          </a:p>
        </p:txBody>
      </p:sp>
      <p:sp>
        <p:nvSpPr>
          <p:cNvPr id="13" name="Chart Placeholder 4"/>
          <p:cNvSpPr>
            <a:spLocks noGrp="1"/>
          </p:cNvSpPr>
          <p:nvPr>
            <p:ph type="chart" sz="quarter" idx="19"/>
          </p:nvPr>
        </p:nvSpPr>
        <p:spPr>
          <a:xfrm>
            <a:off x="6143978" y="1466491"/>
            <a:ext cx="5545665" cy="4728992"/>
          </a:xfrm>
        </p:spPr>
        <p:txBody>
          <a:bodyPr/>
          <a:lstStyle/>
          <a:p>
            <a:pPr lvl="0"/>
            <a:endParaRPr lang="en-US" noProof="0" dirty="0"/>
          </a:p>
        </p:txBody>
      </p:sp>
      <p:sp>
        <p:nvSpPr>
          <p:cNvPr id="6" name="Slide Number Placeholder 3"/>
          <p:cNvSpPr>
            <a:spLocks noGrp="1"/>
          </p:cNvSpPr>
          <p:nvPr>
            <p:ph type="sldNum" sz="quarter" idx="20"/>
          </p:nvPr>
        </p:nvSpPr>
        <p:spPr/>
        <p:txBody>
          <a:bodyPr/>
          <a:lstStyle>
            <a:lvl1pPr>
              <a:defRPr/>
            </a:lvl1pPr>
          </a:lstStyle>
          <a:p>
            <a:pPr>
              <a:defRPr/>
            </a:pPr>
            <a:fld id="{6A118897-D4B5-4C14-AF02-9377D8A8E0F2}" type="slidenum">
              <a:rPr lang="en-US" altLang="en-US"/>
              <a:pPr>
                <a:defRPr/>
              </a:pPr>
              <a:t>‹#›</a:t>
            </a:fld>
            <a:endParaRPr lang="en-US" altLang="en-US" dirty="0"/>
          </a:p>
        </p:txBody>
      </p:sp>
      <p:sp>
        <p:nvSpPr>
          <p:cNvPr id="8" name="Rectangle 7"/>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9"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409549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483743"/>
            <a:ext cx="5545665" cy="4815254"/>
          </a:xfrm>
        </p:spPr>
        <p:txBody>
          <a:bodyPr/>
          <a:lstStyle/>
          <a:p>
            <a:pPr lvl="0"/>
            <a:endParaRPr lang="en-US" noProof="0" dirty="0"/>
          </a:p>
        </p:txBody>
      </p:sp>
      <p:sp>
        <p:nvSpPr>
          <p:cNvPr id="13" name="Chart Placeholder 4"/>
          <p:cNvSpPr>
            <a:spLocks noGrp="1"/>
          </p:cNvSpPr>
          <p:nvPr>
            <p:ph type="chart" sz="quarter" idx="19"/>
          </p:nvPr>
        </p:nvSpPr>
        <p:spPr>
          <a:xfrm>
            <a:off x="6143978" y="1483743"/>
            <a:ext cx="5545665" cy="2228688"/>
          </a:xfrm>
        </p:spPr>
        <p:txBody>
          <a:bodyPr/>
          <a:lstStyle/>
          <a:p>
            <a:pPr lvl="0"/>
            <a:endParaRPr lang="en-US" noProof="0" dirty="0"/>
          </a:p>
        </p:txBody>
      </p:sp>
      <p:sp>
        <p:nvSpPr>
          <p:cNvPr id="8" name="Chart Placeholder 4"/>
          <p:cNvSpPr>
            <a:spLocks noGrp="1"/>
          </p:cNvSpPr>
          <p:nvPr>
            <p:ph type="chart" sz="quarter" idx="20"/>
          </p:nvPr>
        </p:nvSpPr>
        <p:spPr>
          <a:xfrm>
            <a:off x="6149622" y="4059727"/>
            <a:ext cx="5545665" cy="2228688"/>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pPr>
              <a:defRPr/>
            </a:pPr>
            <a:fld id="{5C099D6D-C50A-43E0-A7E1-A543FB93052F}" type="slidenum">
              <a:rPr lang="en-US" altLang="en-US"/>
              <a:pPr>
                <a:defRPr/>
              </a:pPr>
              <a:t>‹#›</a:t>
            </a:fld>
            <a:endParaRPr lang="en-US" altLang="en-US" dirty="0"/>
          </a:p>
        </p:txBody>
      </p:sp>
      <p:sp>
        <p:nvSpPr>
          <p:cNvPr id="9" name="Rectangle 8"/>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10"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75861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a:off x="0" y="4311651"/>
            <a:ext cx="12192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2"/>
              </a:solidFill>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7576097" y="4699002"/>
            <a:ext cx="376156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 name="Rectangle 1028"/>
          <p:cNvSpPr>
            <a:spLocks noGrp="1" noChangeArrowheads="1"/>
          </p:cNvSpPr>
          <p:nvPr>
            <p:ph type="dt" sz="half" idx="15"/>
          </p:nvPr>
        </p:nvSpPr>
        <p:spPr>
          <a:xfrm>
            <a:off x="7922684" y="6107114"/>
            <a:ext cx="3401483" cy="306387"/>
          </a:xfrm>
        </p:spPr>
        <p:txBody>
          <a:bodyPr rIns="0" anchor="ctr"/>
          <a:lstStyle>
            <a:lvl1pPr algn="r">
              <a:defRPr b="0" i="0">
                <a:solidFill>
                  <a:schemeClr val="tx1"/>
                </a:solidFill>
                <a:latin typeface="Arial"/>
                <a:cs typeface="Arial"/>
              </a:defRPr>
            </a:lvl1pPr>
          </a:lstStyle>
          <a:p>
            <a:pPr>
              <a:defRPr/>
            </a:pP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163" y="5175591"/>
            <a:ext cx="3810000" cy="561975"/>
          </a:xfrm>
          <a:prstGeom prst="rect">
            <a:avLst/>
          </a:prstGeom>
        </p:spPr>
      </p:pic>
    </p:spTree>
    <p:extLst>
      <p:ext uri="{BB962C8B-B14F-4D97-AF65-F5344CB8AC3E}">
        <p14:creationId xmlns:p14="http://schemas.microsoft.com/office/powerpoint/2010/main" val="3182437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13" name="Chart Placeholder 4"/>
          <p:cNvSpPr>
            <a:spLocks noGrp="1"/>
          </p:cNvSpPr>
          <p:nvPr>
            <p:ph type="chart" sz="quarter" idx="19"/>
          </p:nvPr>
        </p:nvSpPr>
        <p:spPr>
          <a:xfrm>
            <a:off x="6143978" y="1386579"/>
            <a:ext cx="5545665" cy="2320646"/>
          </a:xfrm>
        </p:spPr>
        <p:txBody>
          <a:bodyPr/>
          <a:lstStyle/>
          <a:p>
            <a:pPr lvl="0"/>
            <a:endParaRPr lang="en-US" noProof="0" dirty="0"/>
          </a:p>
        </p:txBody>
      </p:sp>
      <p:sp>
        <p:nvSpPr>
          <p:cNvPr id="8" name="Chart Placeholder 4"/>
          <p:cNvSpPr>
            <a:spLocks noGrp="1"/>
          </p:cNvSpPr>
          <p:nvPr>
            <p:ph type="chart" sz="quarter" idx="20"/>
          </p:nvPr>
        </p:nvSpPr>
        <p:spPr>
          <a:xfrm>
            <a:off x="6149622" y="3962563"/>
            <a:ext cx="5545665" cy="2320646"/>
          </a:xfrm>
        </p:spPr>
        <p:txBody>
          <a:bodyPr/>
          <a:lstStyle/>
          <a:p>
            <a:pPr lvl="0"/>
            <a:endParaRPr lang="en-US" noProof="0" dirty="0"/>
          </a:p>
        </p:txBody>
      </p:sp>
      <p:sp>
        <p:nvSpPr>
          <p:cNvPr id="9" name="Chart Placeholder 4"/>
          <p:cNvSpPr>
            <a:spLocks noGrp="1"/>
          </p:cNvSpPr>
          <p:nvPr>
            <p:ph type="chart" sz="quarter" idx="21"/>
          </p:nvPr>
        </p:nvSpPr>
        <p:spPr>
          <a:xfrm>
            <a:off x="462845" y="1380229"/>
            <a:ext cx="5545665" cy="2320646"/>
          </a:xfrm>
        </p:spPr>
        <p:txBody>
          <a:bodyPr/>
          <a:lstStyle/>
          <a:p>
            <a:pPr lvl="0"/>
            <a:endParaRPr lang="en-US" noProof="0" dirty="0"/>
          </a:p>
        </p:txBody>
      </p:sp>
      <p:sp>
        <p:nvSpPr>
          <p:cNvPr id="14" name="Chart Placeholder 4"/>
          <p:cNvSpPr>
            <a:spLocks noGrp="1"/>
          </p:cNvSpPr>
          <p:nvPr>
            <p:ph type="chart" sz="quarter" idx="22"/>
          </p:nvPr>
        </p:nvSpPr>
        <p:spPr>
          <a:xfrm>
            <a:off x="468489" y="3956213"/>
            <a:ext cx="5545665" cy="2320646"/>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pPr>
              <a:defRPr/>
            </a:pPr>
            <a:fld id="{4C3FBB0B-C2E6-43D1-8A71-9B67AC369E11}" type="slidenum">
              <a:rPr lang="en-US" altLang="en-US"/>
              <a:pPr>
                <a:defRPr/>
              </a:pPr>
              <a:t>‹#›</a:t>
            </a:fld>
            <a:endParaRPr lang="en-US" altLang="en-US" dirty="0"/>
          </a:p>
        </p:txBody>
      </p:sp>
      <p:sp>
        <p:nvSpPr>
          <p:cNvPr id="11" name="Rectangle 10"/>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12"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269084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1" name="Rectangle 60"/>
          <p:cNvSpPr>
            <a:spLocks noChangeArrowheads="1"/>
          </p:cNvSpPr>
          <p:nvPr/>
        </p:nvSpPr>
        <p:spPr bwMode="auto">
          <a:xfrm>
            <a:off x="0" y="2828926"/>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330" name="Title 329"/>
          <p:cNvSpPr>
            <a:spLocks noGrp="1"/>
          </p:cNvSpPr>
          <p:nvPr>
            <p:ph type="title"/>
          </p:nvPr>
        </p:nvSpPr>
        <p:spPr>
          <a:xfrm>
            <a:off x="1154547" y="1306550"/>
            <a:ext cx="9728968" cy="1450437"/>
          </a:xfrm>
        </p:spPr>
        <p:txBody>
          <a:bodyPr/>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134806" y="3074089"/>
            <a:ext cx="9771695"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2381712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466373" y="1423358"/>
            <a:ext cx="11372849" cy="4795512"/>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pPr>
              <a:defRPr/>
            </a:pPr>
            <a:fld id="{43A65391-5C50-4106-8E27-549388FA9190}" type="slidenum">
              <a:rPr lang="en-US" altLang="en-US"/>
              <a:pPr>
                <a:defRPr/>
              </a:pPr>
              <a:t>‹#›</a:t>
            </a:fld>
            <a:endParaRPr lang="en-US" altLang="en-US" dirty="0"/>
          </a:p>
        </p:txBody>
      </p:sp>
      <p:sp>
        <p:nvSpPr>
          <p:cNvPr id="7" name="Rectangle 6"/>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8"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804385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ight Basic Divider">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pic>
        <p:nvPicPr>
          <p:cNvPr id="5" name="Picture 4"/>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9268448" y="3580"/>
            <a:ext cx="2923552" cy="4314420"/>
          </a:xfrm>
          <a:prstGeom prst="rect">
            <a:avLst/>
          </a:prstGeom>
        </p:spPr>
      </p:pic>
      <p:pic>
        <p:nvPicPr>
          <p:cNvPr id="6" name="Picture 5"/>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1"/>
            <a:ext cx="9256184"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6214533" y="0"/>
            <a:ext cx="30988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64"/>
          <p:cNvSpPr>
            <a:spLocks noChangeArrowheads="1"/>
          </p:cNvSpPr>
          <p:nvPr/>
        </p:nvSpPr>
        <p:spPr bwMode="auto">
          <a:xfrm>
            <a:off x="0" y="429260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hasCustomPrompt="1"/>
          </p:nvPr>
        </p:nvSpPr>
        <p:spPr>
          <a:xfrm>
            <a:off x="1154547" y="2721693"/>
            <a:ext cx="9728968" cy="1450437"/>
          </a:xfrm>
          <a:noFill/>
        </p:spPr>
        <p:txBody>
          <a:bodyPr lIns="0" tIns="0" rIns="0" bIns="0" anchor="b">
            <a:normAutofit/>
          </a:bodyPr>
          <a:lstStyle>
            <a:lvl1pPr>
              <a:defRPr sz="3800" b="1" cap="none" baseline="0">
                <a:solidFill>
                  <a:schemeClr val="bg1"/>
                </a:solidFill>
                <a:latin typeface="+mn-lt"/>
              </a:defRPr>
            </a:lvl1pPr>
          </a:lstStyle>
          <a:p>
            <a:r>
              <a:rPr lang="en-US" dirty="0"/>
              <a:t>Thank you!</a:t>
            </a:r>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04085" y="6247607"/>
            <a:ext cx="3073400" cy="457200"/>
          </a:xfrm>
          <a:prstGeom prst="rect">
            <a:avLst/>
          </a:prstGeom>
        </p:spPr>
      </p:pic>
    </p:spTree>
    <p:extLst>
      <p:ext uri="{BB962C8B-B14F-4D97-AF65-F5344CB8AC3E}">
        <p14:creationId xmlns:p14="http://schemas.microsoft.com/office/powerpoint/2010/main" val="22451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1"/>
            <a:ext cx="12192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 name="Rectangle 5"/>
          <p:cNvSpPr>
            <a:spLocks noChangeArrowheads="1"/>
          </p:cNvSpPr>
          <p:nvPr/>
        </p:nvSpPr>
        <p:spPr bwMode="auto">
          <a:xfrm>
            <a:off x="0" y="4302126"/>
            <a:ext cx="12192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330" name="Title 329"/>
          <p:cNvSpPr>
            <a:spLocks noGrp="1"/>
          </p:cNvSpPr>
          <p:nvPr>
            <p:ph type="title"/>
          </p:nvPr>
        </p:nvSpPr>
        <p:spPr>
          <a:xfrm>
            <a:off x="1861340" y="1189790"/>
            <a:ext cx="938596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878236" y="3000005"/>
            <a:ext cx="9369065"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9" name="Text Placeholder 331"/>
          <p:cNvSpPr>
            <a:spLocks noGrp="1"/>
          </p:cNvSpPr>
          <p:nvPr>
            <p:ph type="body" sz="quarter" idx="14"/>
          </p:nvPr>
        </p:nvSpPr>
        <p:spPr>
          <a:xfrm>
            <a:off x="7576097" y="4699002"/>
            <a:ext cx="376156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7622118" y="6116639"/>
            <a:ext cx="3625849" cy="306387"/>
          </a:xfrm>
        </p:spPr>
        <p:txBody>
          <a:bodyPr rIns="0" anchor="ctr"/>
          <a:lstStyle>
            <a:lvl1pPr algn="r">
              <a:defRPr b="0" i="0">
                <a:solidFill>
                  <a:schemeClr val="tx1"/>
                </a:solidFill>
                <a:latin typeface="Arial"/>
                <a:cs typeface="Arial"/>
              </a:defRPr>
            </a:lvl1pPr>
          </a:lstStyle>
          <a:p>
            <a:pPr>
              <a:defRPr/>
            </a:pP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163" y="5175591"/>
            <a:ext cx="3810000" cy="561975"/>
          </a:xfrm>
          <a:prstGeom prst="rect">
            <a:avLst/>
          </a:prstGeom>
        </p:spPr>
      </p:pic>
    </p:spTree>
    <p:extLst>
      <p:ext uri="{BB962C8B-B14F-4D97-AF65-F5344CB8AC3E}">
        <p14:creationId xmlns:p14="http://schemas.microsoft.com/office/powerpoint/2010/main" val="245709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ight Basic Divider">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pic>
        <p:nvPicPr>
          <p:cNvPr id="5" name="Picture 4"/>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9268448" y="3580"/>
            <a:ext cx="2923552" cy="4314420"/>
          </a:xfrm>
          <a:prstGeom prst="rect">
            <a:avLst/>
          </a:prstGeom>
        </p:spPr>
      </p:pic>
      <p:pic>
        <p:nvPicPr>
          <p:cNvPr id="6" name="Picture 5"/>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1"/>
            <a:ext cx="9256184"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6214533" y="0"/>
            <a:ext cx="30988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64"/>
          <p:cNvSpPr>
            <a:spLocks noChangeArrowheads="1"/>
          </p:cNvSpPr>
          <p:nvPr/>
        </p:nvSpPr>
        <p:spPr bwMode="auto">
          <a:xfrm>
            <a:off x="0" y="429260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hasCustomPrompt="1"/>
          </p:nvPr>
        </p:nvSpPr>
        <p:spPr>
          <a:xfrm>
            <a:off x="1154547" y="2721693"/>
            <a:ext cx="9728968" cy="1450437"/>
          </a:xfrm>
          <a:noFill/>
        </p:spPr>
        <p:txBody>
          <a:bodyPr lIns="0" tIns="0" rIns="0" bIns="0" anchor="b">
            <a:normAutofit/>
          </a:bodyPr>
          <a:lstStyle>
            <a:lvl1pPr>
              <a:defRPr sz="3800" b="1" cap="none" baseline="0">
                <a:solidFill>
                  <a:schemeClr val="bg1"/>
                </a:solidFill>
                <a:latin typeface="+mn-lt"/>
              </a:defRPr>
            </a:lvl1pPr>
          </a:lstStyle>
          <a:p>
            <a:r>
              <a:rPr lang="en-US" dirty="0"/>
              <a:t>Thank you!</a:t>
            </a:r>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04085" y="6247607"/>
            <a:ext cx="3073400" cy="457200"/>
          </a:xfrm>
          <a:prstGeom prst="rect">
            <a:avLst/>
          </a:prstGeom>
        </p:spPr>
      </p:pic>
    </p:spTree>
    <p:extLst>
      <p:ext uri="{BB962C8B-B14F-4D97-AF65-F5344CB8AC3E}">
        <p14:creationId xmlns:p14="http://schemas.microsoft.com/office/powerpoint/2010/main" val="269620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2"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800" smtClean="0"/>
            </a:lvl1pPr>
          </a:lstStyle>
          <a:p>
            <a:pPr lvl="0"/>
            <a:r>
              <a:rPr lang="en-US" dirty="0"/>
              <a:t>Click to edit Master text styles</a:t>
            </a:r>
          </a:p>
        </p:txBody>
      </p:sp>
      <p:sp>
        <p:nvSpPr>
          <p:cNvPr id="6" name="Slide Number Placeholder 7"/>
          <p:cNvSpPr>
            <a:spLocks noGrp="1"/>
          </p:cNvSpPr>
          <p:nvPr>
            <p:ph type="sldNum" sz="quarter" idx="15"/>
          </p:nvPr>
        </p:nvSpPr>
        <p:spPr/>
        <p:txBody>
          <a:bodyPr/>
          <a:lstStyle>
            <a:lvl1pPr>
              <a:defRPr smtClean="0"/>
            </a:lvl1pPr>
          </a:lstStyle>
          <a:p>
            <a:pPr>
              <a:defRPr/>
            </a:pPr>
            <a:fld id="{8655DD83-5484-411F-A20D-583A924D6F27}" type="slidenum">
              <a:rPr lang="en-US" altLang="en-US"/>
              <a:pPr>
                <a:defRPr/>
              </a:pPr>
              <a:t>‹#›</a:t>
            </a:fld>
            <a:endParaRPr lang="en-US" altLang="en-US" dirty="0"/>
          </a:p>
        </p:txBody>
      </p:sp>
    </p:spTree>
    <p:extLst>
      <p:ext uri="{BB962C8B-B14F-4D97-AF65-F5344CB8AC3E}">
        <p14:creationId xmlns:p14="http://schemas.microsoft.com/office/powerpoint/2010/main" val="397343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dirty="0"/>
          </a:p>
        </p:txBody>
      </p:sp>
      <p:sp>
        <p:nvSpPr>
          <p:cNvPr id="5" name="Freeform 1683"/>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dirty="0"/>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4" name="Slide Number Placeholder 9"/>
          <p:cNvSpPr>
            <a:spLocks noGrp="1"/>
          </p:cNvSpPr>
          <p:nvPr>
            <p:ph type="sldNum" sz="quarter" idx="12"/>
          </p:nvPr>
        </p:nvSpPr>
        <p:spPr/>
        <p:txBody>
          <a:bodyPr/>
          <a:lstStyle>
            <a:lvl1pPr>
              <a:defRPr smtClean="0"/>
            </a:lvl1pPr>
          </a:lstStyle>
          <a:p>
            <a:pPr>
              <a:defRPr/>
            </a:pPr>
            <a:fld id="{2901925F-EC9C-4077-B2B4-5B768C4AB821}" type="slidenum">
              <a:rPr lang="en-US" altLang="en-US"/>
              <a:pPr>
                <a:defRPr/>
              </a:pPr>
              <a:t>‹#›</a:t>
            </a:fld>
            <a:endParaRPr lang="en-US" altLang="en-US" dirty="0"/>
          </a:p>
        </p:txBody>
      </p:sp>
      <p:sp>
        <p:nvSpPr>
          <p:cNvPr id="8" name="Rectangle 7"/>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9"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672645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1"/>
            <a:ext cx="1352549"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dirty="0"/>
          </a:p>
        </p:txBody>
      </p:sp>
      <p:sp>
        <p:nvSpPr>
          <p:cNvPr id="7" name="Freeform 1683"/>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dirty="0"/>
          </a:p>
        </p:txBody>
      </p:sp>
      <p:sp>
        <p:nvSpPr>
          <p:cNvPr id="331" name="Content Placeholder 330"/>
          <p:cNvSpPr>
            <a:spLocks noGrp="1"/>
          </p:cNvSpPr>
          <p:nvPr>
            <p:ph sz="quarter" idx="10"/>
          </p:nvPr>
        </p:nvSpPr>
        <p:spPr>
          <a:xfrm>
            <a:off x="475913" y="1599260"/>
            <a:ext cx="11253740"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2"/>
          <p:cNvSpPr>
            <a:spLocks noGrp="1"/>
          </p:cNvSpPr>
          <p:nvPr>
            <p:ph type="sldNum" sz="quarter" idx="16"/>
          </p:nvPr>
        </p:nvSpPr>
        <p:spPr/>
        <p:txBody>
          <a:bodyPr/>
          <a:lstStyle>
            <a:lvl1pPr>
              <a:defRPr smtClean="0"/>
            </a:lvl1pPr>
          </a:lstStyle>
          <a:p>
            <a:pPr>
              <a:defRPr/>
            </a:pPr>
            <a:fld id="{FCF345E3-3393-4F05-8701-7097C5605FEF}" type="slidenum">
              <a:rPr lang="en-US" altLang="en-US"/>
              <a:pPr>
                <a:defRPr/>
              </a:pPr>
              <a:t>‹#›</a:t>
            </a:fld>
            <a:endParaRPr lang="en-US" altLang="en-US" dirty="0"/>
          </a:p>
        </p:txBody>
      </p:sp>
      <p:sp>
        <p:nvSpPr>
          <p:cNvPr id="8" name="Rectangle 7"/>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10"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618806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912" y="1333580"/>
            <a:ext cx="4014520" cy="4589238"/>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910667" y="1318156"/>
            <a:ext cx="6942667" cy="4570027"/>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20A9054B-9752-4A99-96D6-75B7CD0D7585}" type="slidenum">
              <a:rPr lang="en-US" altLang="en-US"/>
              <a:pPr>
                <a:defRPr/>
              </a:pPr>
              <a:t>‹#›</a:t>
            </a:fld>
            <a:endParaRPr lang="en-US" altLang="en-US" dirty="0"/>
          </a:p>
        </p:txBody>
      </p:sp>
      <p:sp>
        <p:nvSpPr>
          <p:cNvPr id="6" name="Rectangle 5"/>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7"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93596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910667" y="1440611"/>
            <a:ext cx="6942667" cy="4447571"/>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69A7CE54-56ED-402C-ACB7-E75E988029F7}" type="slidenum">
              <a:rPr lang="en-US" altLang="en-US"/>
              <a:pPr>
                <a:defRPr/>
              </a:pPr>
              <a:t>‹#›</a:t>
            </a:fld>
            <a:endParaRPr lang="en-US" altLang="en-US" dirty="0"/>
          </a:p>
        </p:txBody>
      </p:sp>
      <p:sp>
        <p:nvSpPr>
          <p:cNvPr id="8" name="Rectangle 7"/>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9" name="Title 1"/>
          <p:cNvSpPr>
            <a:spLocks noGrp="1"/>
          </p:cNvSpPr>
          <p:nvPr>
            <p:ph type="title"/>
          </p:nvPr>
        </p:nvSpPr>
        <p:spPr>
          <a:xfrm>
            <a:off x="475913" y="301627"/>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42945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image" Target="../media/image1.pn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914400" y="871538"/>
            <a:ext cx="103632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p:cNvSpPr>
            <a:spLocks noGrp="1"/>
          </p:cNvSpPr>
          <p:nvPr>
            <p:ph type="ftr" sz="quarter" idx="3"/>
          </p:nvPr>
        </p:nvSpPr>
        <p:spPr>
          <a:xfrm>
            <a:off x="3797300" y="6356351"/>
            <a:ext cx="7467600" cy="328613"/>
          </a:xfrm>
          <a:prstGeom prst="rect">
            <a:avLst/>
          </a:prstGeom>
        </p:spPr>
        <p:txBody>
          <a:bodyPr vert="horz" lIns="0" tIns="0" rIns="91440" bIns="0" rtlCol="0" anchor="b">
            <a:normAutofit/>
          </a:bodyPr>
          <a:lstStyle>
            <a:lvl1pPr algn="r" eaLnBrk="1" hangingPunct="1">
              <a:defRPr sz="1400" b="0">
                <a:solidFill>
                  <a:schemeClr val="tx1">
                    <a:tint val="75000"/>
                  </a:schemeClr>
                </a:solidFill>
                <a:latin typeface="Andes" panose="02000000000000000000" pitchFamily="50" charset="0"/>
                <a:ea typeface="+mn-ea"/>
                <a:cs typeface="Times New Roman" pitchFamily="18" charset="0"/>
              </a:defRPr>
            </a:lvl1pPr>
          </a:lstStyle>
          <a:p>
            <a:pPr>
              <a:defRPr/>
            </a:pPr>
            <a:endParaRPr lang="en-US" dirty="0"/>
          </a:p>
        </p:txBody>
      </p:sp>
      <p:sp>
        <p:nvSpPr>
          <p:cNvPr id="5" name="Date Placeholder 4"/>
          <p:cNvSpPr>
            <a:spLocks noGrp="1"/>
          </p:cNvSpPr>
          <p:nvPr>
            <p:ph type="dt" sz="half" idx="2"/>
          </p:nvPr>
        </p:nvSpPr>
        <p:spPr>
          <a:xfrm>
            <a:off x="912284" y="6329364"/>
            <a:ext cx="2844800" cy="365125"/>
          </a:xfrm>
          <a:prstGeom prst="rect">
            <a:avLst/>
          </a:prstGeom>
        </p:spPr>
        <p:txBody>
          <a:bodyPr vert="horz" lIns="0" tIns="0" rIns="91440" bIns="0" rtlCol="0" anchor="b">
            <a:normAutofit/>
          </a:bodyPr>
          <a:lstStyle>
            <a:lvl1pPr algn="l" eaLnBrk="1" hangingPunct="1">
              <a:defRPr sz="1400" b="0">
                <a:solidFill>
                  <a:schemeClr val="tx1">
                    <a:tint val="75000"/>
                  </a:schemeClr>
                </a:solidFill>
                <a:latin typeface="Andes" panose="02000000000000000000" pitchFamily="50" charset="0"/>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5462" r:id="rId1"/>
    <p:sldLayoutId id="2147485463" r:id="rId2"/>
    <p:sldLayoutId id="2147485464" r:id="rId3"/>
    <p:sldLayoutId id="2147485475" r:id="rId4"/>
  </p:sldLayoutIdLst>
  <p:hf sldNum="0" hdr="0" ftr="0" dt="0"/>
  <p:txStyles>
    <p:titleStyle>
      <a:lvl1pPr algn="l" rtl="0" eaLnBrk="1" fontAlgn="base" hangingPunct="1">
        <a:spcBef>
          <a:spcPct val="0"/>
        </a:spcBef>
        <a:spcAft>
          <a:spcPct val="0"/>
        </a:spcAft>
        <a:defRPr sz="2600" cap="all">
          <a:solidFill>
            <a:schemeClr val="tx1"/>
          </a:solidFill>
          <a:latin typeface="Andes" panose="02000000000000000000" pitchFamily="50" charset="0"/>
          <a:ea typeface="MS PGothic" pitchFamily="34" charset="-128"/>
          <a:cs typeface="Andes" panose="02000000000000000000" pitchFamily="50"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Andes" panose="02000000000000000000" pitchFamily="50" charset="0"/>
          <a:ea typeface="MS PGothic" pitchFamily="34" charset="-128"/>
          <a:cs typeface="Andes" panose="02000000000000000000" pitchFamily="50" charset="0"/>
        </a:defRPr>
      </a:lvl1pPr>
      <a:lvl2pPr marL="742950" indent="-285750" algn="l" rtl="0" eaLnBrk="1" fontAlgn="base" hangingPunct="1">
        <a:spcBef>
          <a:spcPct val="20000"/>
        </a:spcBef>
        <a:spcAft>
          <a:spcPct val="0"/>
        </a:spcAft>
        <a:buClr>
          <a:srgbClr val="00783C"/>
        </a:buClr>
        <a:buFont typeface="Wingdings" panose="05000000000000000000" pitchFamily="2" charset="2"/>
        <a:defRPr>
          <a:solidFill>
            <a:schemeClr val="tx1"/>
          </a:solidFill>
          <a:latin typeface="Andes" panose="02000000000000000000" pitchFamily="50" charset="0"/>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Andes" panose="02000000000000000000" pitchFamily="50" charset="0"/>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Andes" panose="02000000000000000000" pitchFamily="50" charset="0"/>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Andes" panose="02000000000000000000" pitchFamily="50" charset="0"/>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10919884" y="6323014"/>
            <a:ext cx="465667"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dirty="0">
              <a:latin typeface="Andes" panose="02000000000000000000" pitchFamily="50" charset="0"/>
            </a:endParaRPr>
          </a:p>
        </p:txBody>
      </p:sp>
      <p:sp>
        <p:nvSpPr>
          <p:cNvPr id="2051" name="Freeform 85"/>
          <p:cNvSpPr>
            <a:spLocks/>
          </p:cNvSpPr>
          <p:nvPr/>
        </p:nvSpPr>
        <p:spPr bwMode="auto">
          <a:xfrm flipH="1">
            <a:off x="11394017" y="6146800"/>
            <a:ext cx="328083"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dirty="0">
              <a:latin typeface="Andes" panose="02000000000000000000" pitchFamily="50" charset="0"/>
            </a:endParaRPr>
          </a:p>
        </p:txBody>
      </p:sp>
      <p:sp>
        <p:nvSpPr>
          <p:cNvPr id="2052" name="Rectangle 2"/>
          <p:cNvSpPr>
            <a:spLocks noGrp="1" noChangeArrowheads="1"/>
          </p:cNvSpPr>
          <p:nvPr>
            <p:ph type="title"/>
          </p:nvPr>
        </p:nvSpPr>
        <p:spPr bwMode="auto">
          <a:xfrm>
            <a:off x="476252"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dirty="0">
              <a:latin typeface="Andes" panose="02000000000000000000" pitchFamily="50" charset="0"/>
            </a:endParaRPr>
          </a:p>
        </p:txBody>
      </p:sp>
      <p:sp>
        <p:nvSpPr>
          <p:cNvPr id="4" name="Slide Number Placeholder 3"/>
          <p:cNvSpPr>
            <a:spLocks noGrp="1"/>
          </p:cNvSpPr>
          <p:nvPr>
            <p:ph type="sldNum" sz="quarter" idx="4"/>
          </p:nvPr>
        </p:nvSpPr>
        <p:spPr>
          <a:xfrm>
            <a:off x="480484" y="6356351"/>
            <a:ext cx="423333" cy="365125"/>
          </a:xfrm>
          <a:prstGeom prst="rect">
            <a:avLst/>
          </a:prstGeom>
        </p:spPr>
        <p:txBody>
          <a:bodyPr vert="horz" wrap="square" lIns="0" tIns="0" rIns="0" bIns="0" numCol="1" anchor="ctr" anchorCtr="0" compatLnSpc="1">
            <a:prstTxWarp prst="textNoShape">
              <a:avLst/>
            </a:prstTxWarp>
            <a:normAutofit/>
          </a:bodyPr>
          <a:lstStyle>
            <a:lvl1pPr eaLnBrk="1" hangingPunct="1">
              <a:defRPr sz="1100" b="0" smtClean="0">
                <a:solidFill>
                  <a:srgbClr val="595959"/>
                </a:solidFill>
                <a:latin typeface="Andes" panose="02000000000000000000" pitchFamily="50" charset="0"/>
                <a:cs typeface="Times New Roman" panose="02020603050405020304" pitchFamily="18" charset="0"/>
              </a:defRPr>
            </a:lvl1pPr>
          </a:lstStyle>
          <a:p>
            <a:pPr>
              <a:defRPr/>
            </a:pPr>
            <a:fld id="{F0FA4145-44F5-44EB-86E2-23717ED90D7A}" type="slidenum">
              <a:rPr lang="en-US" altLang="en-US" smtClean="0"/>
              <a:pPr>
                <a:defRPr/>
              </a:pPr>
              <a:t>‹#›</a:t>
            </a:fld>
            <a:endParaRPr lang="en-US" altLang="en-US" dirty="0"/>
          </a:p>
        </p:txBody>
      </p:sp>
      <p:pic>
        <p:nvPicPr>
          <p:cNvPr id="9" name="Picture 8"/>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319492" y="6372226"/>
            <a:ext cx="2402609" cy="354385"/>
          </a:xfrm>
          <a:prstGeom prst="rect">
            <a:avLst/>
          </a:prstGeom>
        </p:spPr>
      </p:pic>
    </p:spTree>
  </p:cSld>
  <p:clrMap bg1="lt1" tx1="dk1" bg2="lt2" tx2="dk2" accent1="accent1" accent2="accent2" accent3="accent3" accent4="accent4" accent5="accent5" accent6="accent6" hlink="hlink" folHlink="folHlink"/>
  <p:sldLayoutIdLst>
    <p:sldLayoutId id="2147485465" r:id="rId1"/>
    <p:sldLayoutId id="2147485466" r:id="rId2"/>
    <p:sldLayoutId id="2147485467" r:id="rId3"/>
    <p:sldLayoutId id="2147485450" r:id="rId4"/>
    <p:sldLayoutId id="2147485451" r:id="rId5"/>
    <p:sldLayoutId id="2147485452" r:id="rId6"/>
    <p:sldLayoutId id="2147485453" r:id="rId7"/>
    <p:sldLayoutId id="2147485454" r:id="rId8"/>
    <p:sldLayoutId id="2147485455" r:id="rId9"/>
    <p:sldLayoutId id="2147485468" r:id="rId10"/>
    <p:sldLayoutId id="2147485456" r:id="rId11"/>
    <p:sldLayoutId id="2147485469" r:id="rId12"/>
    <p:sldLayoutId id="2147485457" r:id="rId13"/>
    <p:sldLayoutId id="2147485458" r:id="rId14"/>
    <p:sldLayoutId id="2147485459" r:id="rId15"/>
    <p:sldLayoutId id="2147485460" r:id="rId16"/>
    <p:sldLayoutId id="2147485470" r:id="rId17"/>
    <p:sldLayoutId id="2147485461" r:id="rId18"/>
    <p:sldLayoutId id="2147485474" r:id="rId19"/>
  </p:sldLayoutIdLst>
  <p:hf sldNum="0" hdr="0" ftr="0" dt="0"/>
  <p:txStyles>
    <p:titleStyle>
      <a:lvl1pPr algn="l" rtl="0" eaLnBrk="0" fontAlgn="base" hangingPunct="0">
        <a:spcBef>
          <a:spcPct val="0"/>
        </a:spcBef>
        <a:spcAft>
          <a:spcPct val="0"/>
        </a:spcAft>
        <a:buFont typeface="Arial" panose="020B0604020202020204" pitchFamily="34" charset="0"/>
        <a:defRPr sz="2200">
          <a:solidFill>
            <a:schemeClr val="tx1"/>
          </a:solidFill>
          <a:latin typeface="Andes" panose="02000000000000000000" pitchFamily="50" charset="0"/>
          <a:ea typeface="MS PGothic" pitchFamily="34" charset="-128"/>
          <a:cs typeface="Andes" panose="02000000000000000000" pitchFamily="50" charset="0"/>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ndes" panose="02000000000000000000" pitchFamily="50" charset="0"/>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ndes" panose="02000000000000000000" pitchFamily="50" charset="0"/>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ndes" panose="02000000000000000000" pitchFamily="50" charset="0"/>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ndes" panose="02000000000000000000" pitchFamily="50"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Andes" panose="02000000000000000000" pitchFamily="50" charset="0"/>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cid:1778b8962545b16b22" TargetMode="External"/><Relationship Id="rId5" Type="http://schemas.openxmlformats.org/officeDocument/2006/relationships/image" Target="../media/image7.png"/><Relationship Id="rId4" Type="http://schemas.openxmlformats.org/officeDocument/2006/relationships/image" Target="cid:1778b8962534ce8e9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8.emf"/><Relationship Id="rId4" Type="http://schemas.openxmlformats.org/officeDocument/2006/relationships/oleObject" Target="file:///C:\Users\Stefan%20Dragutinovic\Documents\DSC\Individualni%20projekti\Obuka%20sudija%20Bosna\Za%20prevod\Bankruptcy%20Case%20Value%20Assesment.pdf"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5103" y="1377950"/>
            <a:ext cx="10945638" cy="1822450"/>
          </a:xfrm>
        </p:spPr>
        <p:txBody>
          <a:bodyPr>
            <a:normAutofit/>
          </a:bodyPr>
          <a:lstStyle/>
          <a:p>
            <a:pPr algn="ctr">
              <a:defRPr/>
            </a:pPr>
            <a:r>
              <a:rPr lang="sr-Cyrl-RS" altLang="sr-Latn-RS" sz="4800" dirty="0"/>
              <a:t>ПРОЦЕНА ВРЕДНОСТИ СТЕЧАЈНОГ ДУЖНИКА</a:t>
            </a:r>
            <a:r>
              <a:rPr lang="sr-Latn-RS" altLang="sr-Latn-RS" sz="4800" dirty="0"/>
              <a:t> II</a:t>
            </a:r>
            <a:r>
              <a:rPr lang="sr-Cyrl-RS" altLang="sr-Latn-RS" sz="4800" dirty="0"/>
              <a:t> </a:t>
            </a:r>
            <a:endParaRPr lang="en-US" sz="4800" dirty="0">
              <a:ea typeface="+mj-ea"/>
              <a:cs typeface="+mj-cs"/>
            </a:endParaRPr>
          </a:p>
        </p:txBody>
      </p:sp>
      <p:sp>
        <p:nvSpPr>
          <p:cNvPr id="5" name="Text Placeholder 7">
            <a:extLst>
              <a:ext uri="{FF2B5EF4-FFF2-40B4-BE49-F238E27FC236}">
                <a16:creationId xmlns:a16="http://schemas.microsoft.com/office/drawing/2014/main" id="{81FD4B65-BECE-47DC-989B-58E52A28AA95}"/>
              </a:ext>
            </a:extLst>
          </p:cNvPr>
          <p:cNvSpPr txBox="1">
            <a:spLocks/>
          </p:cNvSpPr>
          <p:nvPr/>
        </p:nvSpPr>
        <p:spPr bwMode="auto">
          <a:xfrm>
            <a:off x="9031590" y="5242438"/>
            <a:ext cx="2820987"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marR="0" indent="0" algn="r" defTabSz="914400" rtl="0" eaLnBrk="1" fontAlgn="base" latinLnBrk="0" hangingPunct="1">
              <a:lnSpc>
                <a:spcPct val="115000"/>
              </a:lnSpc>
              <a:spcBef>
                <a:spcPct val="20000"/>
              </a:spcBef>
              <a:spcAft>
                <a:spcPct val="0"/>
              </a:spcAft>
              <a:buClr>
                <a:srgbClr val="00783C"/>
              </a:buClr>
              <a:buSzTx/>
              <a:buFontTx/>
              <a:buNone/>
              <a:tabLst/>
              <a:defRPr sz="1400" b="0" i="0" baseline="0">
                <a:solidFill>
                  <a:schemeClr val="tx1"/>
                </a:solidFill>
                <a:latin typeface="+mn-lt"/>
                <a:ea typeface="MS PGothic" pitchFamily="34" charset="-128"/>
                <a:cs typeface="Arial"/>
              </a:defRPr>
            </a:lvl1pPr>
            <a:lvl2pPr marL="0" marR="0" indent="0" algn="r" defTabSz="914400" rtl="0" eaLnBrk="1" fontAlgn="base" latinLnBrk="0" hangingPunct="1">
              <a:lnSpc>
                <a:spcPct val="100000"/>
              </a:lnSpc>
              <a:spcBef>
                <a:spcPct val="20000"/>
              </a:spcBef>
              <a:spcAft>
                <a:spcPct val="0"/>
              </a:spcAft>
              <a:buClr>
                <a:srgbClr val="00783C"/>
              </a:buClr>
              <a:buSzTx/>
              <a:buFont typeface="Wingdings" charset="0"/>
              <a:buNone/>
              <a:tabLst/>
              <a:defRPr sz="1400" b="0" i="0">
                <a:solidFill>
                  <a:schemeClr val="tx1"/>
                </a:solidFill>
                <a:latin typeface="+mn-lt"/>
                <a:ea typeface="MS PGothic" pitchFamily="34" charset="-128"/>
                <a:cs typeface="Andes ExtraLight"/>
              </a:defRPr>
            </a:lvl2pPr>
            <a:lvl3pPr marL="4763" indent="909638" algn="l" rtl="0" eaLnBrk="1" fontAlgn="base" hangingPunct="1">
              <a:spcBef>
                <a:spcPct val="20000"/>
              </a:spcBef>
              <a:spcAft>
                <a:spcPct val="0"/>
              </a:spcAft>
              <a:buClr>
                <a:srgbClr val="00783C"/>
              </a:buClr>
              <a:defRPr b="0" i="0">
                <a:solidFill>
                  <a:schemeClr val="tx1"/>
                </a:solidFill>
                <a:latin typeface="Andes ExtraLight"/>
                <a:ea typeface="MS PGothic" pitchFamily="34" charset="-128"/>
                <a:cs typeface="Andes ExtraLight"/>
              </a:defRPr>
            </a:lvl3pPr>
            <a:lvl4pPr marL="1600200" indent="-228600" algn="l" rtl="0" eaLnBrk="1" fontAlgn="base" hangingPunct="1">
              <a:spcBef>
                <a:spcPct val="20000"/>
              </a:spcBef>
              <a:spcAft>
                <a:spcPct val="0"/>
              </a:spcAft>
              <a:buClr>
                <a:srgbClr val="00783C"/>
              </a:buClr>
              <a:defRPr b="0" i="0">
                <a:solidFill>
                  <a:schemeClr val="tx1"/>
                </a:solidFill>
                <a:latin typeface="Andes ExtraLight"/>
                <a:ea typeface="MS PGothic" pitchFamily="34" charset="-128"/>
                <a:cs typeface="Andes ExtraLight"/>
              </a:defRPr>
            </a:lvl4pPr>
            <a:lvl5pPr marL="2057400" indent="-228600" algn="l" rtl="0" eaLnBrk="1" fontAlgn="base" hangingPunct="1">
              <a:spcBef>
                <a:spcPct val="20000"/>
              </a:spcBef>
              <a:spcAft>
                <a:spcPct val="0"/>
              </a:spcAft>
              <a:buClr>
                <a:srgbClr val="00783C"/>
              </a:buClr>
              <a:defRPr b="0" i="0">
                <a:solidFill>
                  <a:schemeClr val="tx1"/>
                </a:solidFill>
                <a:latin typeface="Andes ExtraLight"/>
                <a:ea typeface="MS PGothic" pitchFamily="34" charset="-128"/>
                <a:cs typeface="Andes ExtraLight"/>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r>
              <a:rPr lang="en-US" altLang="en-US" kern="0" dirty="0">
                <a:cs typeface="Arial" panose="020B0604020202020204" pitchFamily="34" charset="0"/>
              </a:rPr>
              <a:t>[mesto </a:t>
            </a:r>
            <a:r>
              <a:rPr lang="en-US" altLang="en-US" kern="0" dirty="0" err="1">
                <a:cs typeface="Arial" panose="020B0604020202020204" pitchFamily="34" charset="0"/>
              </a:rPr>
              <a:t>i</a:t>
            </a:r>
            <a:r>
              <a:rPr lang="en-US" altLang="en-US" kern="0" dirty="0">
                <a:cs typeface="Arial" panose="020B0604020202020204" pitchFamily="34" charset="0"/>
              </a:rPr>
              <a:t> datum]</a:t>
            </a:r>
            <a:endParaRPr lang="sr-Latn-BA" altLang="en-US" kern="0" dirty="0">
              <a:cs typeface="Arial" panose="020B0604020202020204" pitchFamily="34" charset="0"/>
            </a:endParaRPr>
          </a:p>
        </p:txBody>
      </p:sp>
      <p:sp>
        <p:nvSpPr>
          <p:cNvPr id="9" name="Rectangle 5">
            <a:extLst>
              <a:ext uri="{FF2B5EF4-FFF2-40B4-BE49-F238E27FC236}">
                <a16:creationId xmlns:a16="http://schemas.microsoft.com/office/drawing/2014/main" id="{E09CE537-7851-4C88-A59B-040337D4C9A1}"/>
              </a:ext>
            </a:extLst>
          </p:cNvPr>
          <p:cNvSpPr txBox="1">
            <a:spLocks/>
          </p:cNvSpPr>
          <p:nvPr/>
        </p:nvSpPr>
        <p:spPr>
          <a:xfrm>
            <a:off x="1655720" y="3657600"/>
            <a:ext cx="3934375" cy="553108"/>
          </a:xfrm>
          <a:prstGeom prst="rect">
            <a:avLst/>
          </a:prstGeom>
        </p:spPr>
        <p:txBody>
          <a:bodyPr>
            <a:noAutofit/>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Andes" panose="02000000000000000000" pitchFamily="50" charset="0"/>
                <a:ea typeface="MS PGothic" pitchFamily="34" charset="-128"/>
                <a:cs typeface="Andes" panose="02000000000000000000" pitchFamily="50" charset="0"/>
              </a:defRPr>
            </a:lvl1pPr>
            <a:lvl2pPr marL="742950" indent="-285750" algn="l" rtl="0" eaLnBrk="1" fontAlgn="base" hangingPunct="1">
              <a:spcBef>
                <a:spcPct val="20000"/>
              </a:spcBef>
              <a:spcAft>
                <a:spcPct val="0"/>
              </a:spcAft>
              <a:buClr>
                <a:srgbClr val="00783C"/>
              </a:buClr>
              <a:buFont typeface="Wingdings" panose="05000000000000000000" pitchFamily="2" charset="2"/>
              <a:defRPr>
                <a:solidFill>
                  <a:schemeClr val="tx1"/>
                </a:solidFill>
                <a:latin typeface="Andes" panose="02000000000000000000" pitchFamily="50" charset="0"/>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Andes" panose="02000000000000000000" pitchFamily="50" charset="0"/>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Andes" panose="02000000000000000000" pitchFamily="50" charset="0"/>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Andes" panose="02000000000000000000" pitchFamily="50" charset="0"/>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r>
              <a:rPr lang="sr-Cyrl-RS" altLang="sr-Latn-RS" sz="2500" b="0" kern="0" dirty="0">
                <a:solidFill>
                  <a:schemeClr val="bg1"/>
                </a:solidFill>
              </a:rPr>
              <a:t>Проф. Бранко Радуловић</a:t>
            </a:r>
            <a:endParaRPr lang="sr-Latn-CS" altLang="sr-Latn-RS" sz="2500" b="0" kern="0" dirty="0">
              <a:solidFill>
                <a:schemeClr val="bg1"/>
              </a:solidFill>
            </a:endParaRPr>
          </a:p>
        </p:txBody>
      </p:sp>
      <p:pic>
        <p:nvPicPr>
          <p:cNvPr id="7" name="m_-7725452553062826258gmail-m_6506692834120633349m_2092034742575386136Picture 4">
            <a:extLst>
              <a:ext uri="{FF2B5EF4-FFF2-40B4-BE49-F238E27FC236}">
                <a16:creationId xmlns:a16="http://schemas.microsoft.com/office/drawing/2014/main" id="{28D7AC49-ED8E-4B68-9BCB-C076F6CA399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304697" y="5156200"/>
            <a:ext cx="2362200" cy="647700"/>
          </a:xfrm>
          <a:prstGeom prst="rect">
            <a:avLst/>
          </a:prstGeom>
          <a:noFill/>
          <a:ln>
            <a:noFill/>
          </a:ln>
        </p:spPr>
      </p:pic>
      <p:pic>
        <p:nvPicPr>
          <p:cNvPr id="8" name="m_-7725452553062826258gmail-m_6506692834120633349m_2092034742575386136Picture 10">
            <a:extLst>
              <a:ext uri="{FF2B5EF4-FFF2-40B4-BE49-F238E27FC236}">
                <a16:creationId xmlns:a16="http://schemas.microsoft.com/office/drawing/2014/main" id="{8AEBABF9-16CF-4202-952A-FF12F0CCA877}"/>
              </a:ext>
            </a:extLst>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875452" y="5195248"/>
            <a:ext cx="2057400" cy="590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167F7E-2FEC-4A31-B35D-086D0753B5D9}"/>
              </a:ext>
            </a:extLst>
          </p:cNvPr>
          <p:cNvSpPr>
            <a:spLocks noGrp="1"/>
          </p:cNvSpPr>
          <p:nvPr>
            <p:ph type="title"/>
          </p:nvPr>
        </p:nvSpPr>
        <p:spPr/>
        <p:txBody>
          <a:bodyPr/>
          <a:lstStyle/>
          <a:p>
            <a:r>
              <a:rPr lang="sr-Cyrl-BA" sz="3200" b="1" dirty="0">
                <a:solidFill>
                  <a:schemeClr val="tx1"/>
                </a:solidFill>
                <a:latin typeface="+mn-lt"/>
                <a:cs typeface="Segoe UI Light" panose="020B0502040204020203" pitchFamily="34" charset="0"/>
              </a:rPr>
              <a:t>Примењени приступи и методи процене</a:t>
            </a:r>
          </a:p>
        </p:txBody>
      </p:sp>
      <p:sp>
        <p:nvSpPr>
          <p:cNvPr id="4" name="Content Placeholder 3">
            <a:extLst>
              <a:ext uri="{FF2B5EF4-FFF2-40B4-BE49-F238E27FC236}">
                <a16:creationId xmlns:a16="http://schemas.microsoft.com/office/drawing/2014/main" id="{1882A611-E48F-4E49-BCF5-CEE47D790FFE}"/>
              </a:ext>
            </a:extLst>
          </p:cNvPr>
          <p:cNvSpPr>
            <a:spLocks noGrp="1"/>
          </p:cNvSpPr>
          <p:nvPr>
            <p:ph sz="quarter" idx="10"/>
          </p:nvPr>
        </p:nvSpPr>
        <p:spPr/>
        <p:txBody>
          <a:bodyPr>
            <a:normAutofit/>
          </a:bodyPr>
          <a:lstStyle/>
          <a:p>
            <a:pPr marL="0" indent="0" algn="just">
              <a:spcBef>
                <a:spcPts val="300"/>
              </a:spcBef>
              <a:spcAft>
                <a:spcPts val="300"/>
              </a:spcAft>
              <a:buFont typeface="Arial" panose="020B0604020202020204" pitchFamily="34" charset="0"/>
              <a:buNone/>
            </a:pPr>
            <a:r>
              <a:rPr lang="ru-RU" sz="1800" b="1" dirty="0">
                <a:solidFill>
                  <a:schemeClr val="tx1"/>
                </a:solidFill>
                <a:latin typeface="+mn-lt"/>
                <a:cs typeface="Segoe UI Light" panose="020B0502040204020203" pitchFamily="34" charset="0"/>
              </a:rPr>
              <a:t>Приносни приступ: Метода дисконтованог новчаног тока (ДНТ) </a:t>
            </a:r>
          </a:p>
          <a:p>
            <a:pPr marL="285750" indent="-285750" algn="just">
              <a:buFont typeface="Arial" panose="020B0604020202020204" pitchFamily="34" charset="0"/>
              <a:buChar char="•"/>
            </a:pPr>
            <a:r>
              <a:rPr lang="ru-RU" sz="1800" b="0" dirty="0">
                <a:solidFill>
                  <a:schemeClr val="tx1"/>
                </a:solidFill>
                <a:latin typeface="+mn-lt"/>
                <a:cs typeface="Segoe UI Light" panose="020B0502040204020203" pitchFamily="34" charset="0"/>
              </a:rPr>
              <a:t>Период пројекције: 1. јануара 2017. - 31. децембра 2025</a:t>
            </a:r>
          </a:p>
          <a:p>
            <a:pPr marL="285750" indent="-285750" algn="just">
              <a:buFont typeface="Arial" panose="020B0604020202020204" pitchFamily="34" charset="0"/>
              <a:buChar char="•"/>
            </a:pPr>
            <a:r>
              <a:rPr lang="ru-RU" sz="1800" b="0" dirty="0">
                <a:solidFill>
                  <a:schemeClr val="tx1"/>
                </a:solidFill>
                <a:latin typeface="+mn-lt"/>
                <a:cs typeface="Segoe UI Light" panose="020B0502040204020203" pitchFamily="34" charset="0"/>
              </a:rPr>
              <a:t>Стопа раста резидуалне вредности: 2%</a:t>
            </a:r>
          </a:p>
          <a:p>
            <a:pPr marL="285750" indent="-285750" algn="just">
              <a:buFont typeface="Arial" panose="020B0604020202020204" pitchFamily="34" charset="0"/>
              <a:buChar char="•"/>
            </a:pPr>
            <a:r>
              <a:rPr lang="ru-RU" sz="1800" b="0" dirty="0">
                <a:solidFill>
                  <a:schemeClr val="tx1"/>
                </a:solidFill>
                <a:latin typeface="+mn-lt"/>
                <a:cs typeface="Segoe UI Light" panose="020B0502040204020203" pitchFamily="34" charset="0"/>
              </a:rPr>
              <a:t>Дисконтна стопа просечна пондерисана цена капитала (</a:t>
            </a:r>
            <a:r>
              <a:rPr lang="sr-Latn-RS" sz="1800" b="0" dirty="0">
                <a:solidFill>
                  <a:schemeClr val="tx1"/>
                </a:solidFill>
                <a:latin typeface="+mn-lt"/>
                <a:cs typeface="Segoe UI Light" panose="020B0502040204020203" pitchFamily="34" charset="0"/>
              </a:rPr>
              <a:t>WACC</a:t>
            </a:r>
            <a:r>
              <a:rPr lang="ru-RU" sz="1800" b="0" dirty="0">
                <a:solidFill>
                  <a:schemeClr val="tx1"/>
                </a:solidFill>
                <a:latin typeface="+mn-lt"/>
                <a:cs typeface="Segoe UI Light" panose="020B0502040204020203" pitchFamily="34" charset="0"/>
              </a:rPr>
              <a:t>): 14.11%;</a:t>
            </a:r>
          </a:p>
          <a:p>
            <a:pPr marL="285750" indent="-285750" algn="just">
              <a:buFont typeface="Arial" panose="020B0604020202020204" pitchFamily="34" charset="0"/>
              <a:buChar char="•"/>
            </a:pPr>
            <a:r>
              <a:rPr lang="ru-RU" sz="1800" b="0" dirty="0">
                <a:solidFill>
                  <a:schemeClr val="tx1"/>
                </a:solidFill>
                <a:latin typeface="+mn-lt"/>
                <a:cs typeface="Segoe UI Light" panose="020B0502040204020203" pitchFamily="34" charset="0"/>
              </a:rPr>
              <a:t>Нето новчани ток (длободни новчани ток) </a:t>
            </a:r>
            <a:r>
              <a:rPr lang="sr-Cyrl-RS" sz="1800" b="0" dirty="0">
                <a:solidFill>
                  <a:schemeClr val="tx1"/>
                </a:solidFill>
                <a:latin typeface="+mn-lt"/>
                <a:cs typeface="Segoe UI Light" panose="020B0502040204020203" pitchFamily="34" charset="0"/>
              </a:rPr>
              <a:t>је дефинисан као новчани ток инвестираног капитала </a:t>
            </a:r>
            <a:r>
              <a:rPr lang="ru-RU" sz="1800" b="0" dirty="0">
                <a:solidFill>
                  <a:schemeClr val="tx1"/>
                </a:solidFill>
                <a:latin typeface="+mn-lt"/>
                <a:cs typeface="Segoe UI Light" panose="020B0502040204020203" pitchFamily="34" charset="0"/>
              </a:rPr>
              <a:t>(без дуга).</a:t>
            </a:r>
          </a:p>
          <a:p>
            <a:endParaRPr lang="en-US" dirty="0"/>
          </a:p>
        </p:txBody>
      </p:sp>
    </p:spTree>
    <p:extLst>
      <p:ext uri="{BB962C8B-B14F-4D97-AF65-F5344CB8AC3E}">
        <p14:creationId xmlns:p14="http://schemas.microsoft.com/office/powerpoint/2010/main" val="693265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DBBDD8-E806-4113-905E-9838403623A1}"/>
              </a:ext>
            </a:extLst>
          </p:cNvPr>
          <p:cNvSpPr>
            <a:spLocks noGrp="1"/>
          </p:cNvSpPr>
          <p:nvPr>
            <p:ph type="title"/>
          </p:nvPr>
        </p:nvSpPr>
        <p:spPr/>
        <p:txBody>
          <a:bodyPr/>
          <a:lstStyle/>
          <a:p>
            <a:r>
              <a:rPr lang="sr-Cyrl-RS" dirty="0"/>
              <a:t>Резултат процене вредности – Сажетак</a:t>
            </a:r>
            <a:endParaRPr lang="en-US" dirty="0"/>
          </a:p>
        </p:txBody>
      </p:sp>
      <p:graphicFrame>
        <p:nvGraphicFramePr>
          <p:cNvPr id="4" name="Table 8">
            <a:extLst>
              <a:ext uri="{FF2B5EF4-FFF2-40B4-BE49-F238E27FC236}">
                <a16:creationId xmlns:a16="http://schemas.microsoft.com/office/drawing/2014/main" id="{DED2A61C-F997-49EC-9ED9-7E9EFCA92AB7}"/>
              </a:ext>
            </a:extLst>
          </p:cNvPr>
          <p:cNvGraphicFramePr>
            <a:graphicFrameLocks/>
          </p:cNvGraphicFramePr>
          <p:nvPr>
            <p:extLst>
              <p:ext uri="{D42A27DB-BD31-4B8C-83A1-F6EECF244321}">
                <p14:modId xmlns:p14="http://schemas.microsoft.com/office/powerpoint/2010/main" val="1021540857"/>
              </p:ext>
            </p:extLst>
          </p:nvPr>
        </p:nvGraphicFramePr>
        <p:xfrm>
          <a:off x="475913" y="1519012"/>
          <a:ext cx="11401762" cy="4938937"/>
        </p:xfrm>
        <a:graphic>
          <a:graphicData uri="http://schemas.openxmlformats.org/drawingml/2006/table">
            <a:tbl>
              <a:tblPr firstRow="1" bandRow="1">
                <a:tableStyleId>{5C22544A-7EE6-4342-B048-85BDC9FD1C3A}</a:tableStyleId>
              </a:tblPr>
              <a:tblGrid>
                <a:gridCol w="4715212">
                  <a:extLst>
                    <a:ext uri="{9D8B030D-6E8A-4147-A177-3AD203B41FA5}">
                      <a16:colId xmlns:a16="http://schemas.microsoft.com/office/drawing/2014/main" val="4081941215"/>
                    </a:ext>
                  </a:extLst>
                </a:gridCol>
                <a:gridCol w="3076575">
                  <a:extLst>
                    <a:ext uri="{9D8B030D-6E8A-4147-A177-3AD203B41FA5}">
                      <a16:colId xmlns:a16="http://schemas.microsoft.com/office/drawing/2014/main" val="3059557897"/>
                    </a:ext>
                  </a:extLst>
                </a:gridCol>
                <a:gridCol w="3609975">
                  <a:extLst>
                    <a:ext uri="{9D8B030D-6E8A-4147-A177-3AD203B41FA5}">
                      <a16:colId xmlns:a16="http://schemas.microsoft.com/office/drawing/2014/main" val="3805031300"/>
                    </a:ext>
                  </a:extLst>
                </a:gridCol>
              </a:tblGrid>
              <a:tr h="1076880">
                <a:tc>
                  <a:txBody>
                    <a:bodyPr/>
                    <a:lstStyle/>
                    <a:p>
                      <a:r>
                        <a:rPr lang="sr-Cyrl-BA" sz="1300" b="1" dirty="0">
                          <a:solidFill>
                            <a:schemeClr val="tx1"/>
                          </a:solidFill>
                          <a:latin typeface="+mn-lt"/>
                          <a:cs typeface="Segoe UI Light" panose="020B0502040204020203" pitchFamily="34" charset="0"/>
                        </a:rPr>
                        <a:t>Закључак</a:t>
                      </a:r>
                    </a:p>
                  </a:txBody>
                  <a:tcPr anchor="ctr">
                    <a:solidFill>
                      <a:schemeClr val="accent4">
                        <a:lumMod val="10000"/>
                        <a:lumOff val="90000"/>
                      </a:schemeClr>
                    </a:solidFill>
                  </a:tcPr>
                </a:tc>
                <a:tc>
                  <a:txBody>
                    <a:bodyPr/>
                    <a:lstStyle/>
                    <a:p>
                      <a:pPr algn="l"/>
                      <a:r>
                        <a:rPr lang="ru-RU" sz="1300" b="1" dirty="0">
                          <a:solidFill>
                            <a:schemeClr val="tx1"/>
                          </a:solidFill>
                          <a:latin typeface="+mn-lt"/>
                          <a:cs typeface="Segoe UI Light" panose="020B0502040204020203" pitchFamily="34" charset="0"/>
                        </a:rPr>
                        <a:t>Процењена тржишна вредност</a:t>
                      </a:r>
                    </a:p>
                    <a:p>
                      <a:pPr algn="l"/>
                      <a:r>
                        <a:rPr lang="ru-RU" sz="1300" b="1" dirty="0">
                          <a:solidFill>
                            <a:schemeClr val="tx1"/>
                          </a:solidFill>
                          <a:latin typeface="+mn-lt"/>
                          <a:cs typeface="Segoe UI Light" panose="020B0502040204020203" pitchFamily="34" charset="0"/>
                        </a:rPr>
                        <a:t>инвестираног капитала Алфа АД  (у 000 ЕУР) </a:t>
                      </a:r>
                      <a:endParaRPr lang="sr-Cyrl-BA" sz="1300" b="1" dirty="0">
                        <a:solidFill>
                          <a:schemeClr val="tx1"/>
                        </a:solidFill>
                        <a:latin typeface="+mn-lt"/>
                        <a:cs typeface="Segoe UI Light" panose="020B0502040204020203" pitchFamily="34" charset="0"/>
                      </a:endParaRPr>
                    </a:p>
                  </a:txBody>
                  <a:tcPr anchor="ctr">
                    <a:solidFill>
                      <a:schemeClr val="accent4">
                        <a:lumMod val="10000"/>
                        <a:lumOff val="90000"/>
                      </a:schemeClr>
                    </a:solidFill>
                  </a:tcPr>
                </a:tc>
                <a:tc>
                  <a:txBody>
                    <a:bodyPr/>
                    <a:lstStyle/>
                    <a:p>
                      <a:pPr algn="l"/>
                      <a:r>
                        <a:rPr lang="ru-RU" sz="1300" b="1" dirty="0">
                          <a:solidFill>
                            <a:schemeClr val="tx1"/>
                          </a:solidFill>
                          <a:latin typeface="+mn-lt"/>
                          <a:cs typeface="Segoe UI Light" panose="020B0502040204020203" pitchFamily="34" charset="0"/>
                        </a:rPr>
                        <a:t>Процењена тржишна вредност укупног </a:t>
                      </a:r>
                    </a:p>
                    <a:p>
                      <a:pPr algn="l"/>
                      <a:r>
                        <a:rPr lang="ru-RU" sz="1300" b="1" dirty="0">
                          <a:solidFill>
                            <a:schemeClr val="tx1"/>
                          </a:solidFill>
                          <a:latin typeface="+mn-lt"/>
                          <a:cs typeface="Segoe UI Light" panose="020B0502040204020203" pitchFamily="34" charset="0"/>
                        </a:rPr>
                        <a:t>капитала Алфа АД</a:t>
                      </a:r>
                    </a:p>
                    <a:p>
                      <a:pPr algn="l"/>
                      <a:r>
                        <a:rPr lang="ru-RU" sz="1300" b="1" dirty="0">
                          <a:solidFill>
                            <a:schemeClr val="tx1"/>
                          </a:solidFill>
                          <a:latin typeface="+mn-lt"/>
                          <a:cs typeface="Segoe UI Light" panose="020B0502040204020203" pitchFamily="34" charset="0"/>
                        </a:rPr>
                        <a:t>(У 000 ЕУР) </a:t>
                      </a:r>
                      <a:endParaRPr lang="sr-Cyrl-BA" sz="1300" b="1" dirty="0">
                        <a:solidFill>
                          <a:schemeClr val="tx1"/>
                        </a:solidFill>
                        <a:latin typeface="+mn-lt"/>
                        <a:cs typeface="Segoe UI Light" panose="020B0502040204020203" pitchFamily="34" charset="0"/>
                      </a:endParaRPr>
                    </a:p>
                  </a:txBody>
                  <a:tcPr anchor="ctr">
                    <a:solidFill>
                      <a:schemeClr val="accent4">
                        <a:lumMod val="10000"/>
                        <a:lumOff val="90000"/>
                      </a:schemeClr>
                    </a:solidFill>
                  </a:tcPr>
                </a:tc>
                <a:extLst>
                  <a:ext uri="{0D108BD9-81ED-4DB2-BD59-A6C34878D82A}">
                    <a16:rowId xmlns:a16="http://schemas.microsoft.com/office/drawing/2014/main" val="2049458074"/>
                  </a:ext>
                </a:extLst>
              </a:tr>
              <a:tr h="352771">
                <a:tc>
                  <a:txBody>
                    <a:bodyPr/>
                    <a:lstStyle/>
                    <a:p>
                      <a:r>
                        <a:rPr lang="sr-Cyrl-BA" sz="1300" b="1" dirty="0">
                          <a:solidFill>
                            <a:schemeClr val="tx1"/>
                          </a:solidFill>
                          <a:latin typeface="+mn-lt"/>
                          <a:cs typeface="Segoe UI Light" panose="020B0502040204020203" pitchFamily="34" charset="0"/>
                        </a:rPr>
                        <a:t>Метод нето имовине (НАВ)</a:t>
                      </a:r>
                    </a:p>
                  </a:txBody>
                  <a:tcPr anchor="ctr">
                    <a:solidFill>
                      <a:schemeClr val="accent4">
                        <a:lumMod val="10000"/>
                        <a:lumOff val="90000"/>
                      </a:schemeClr>
                    </a:solidFill>
                  </a:tcPr>
                </a:tc>
                <a:tc>
                  <a:txBody>
                    <a:bodyPr/>
                    <a:lstStyle/>
                    <a:p>
                      <a:pPr algn="r"/>
                      <a:r>
                        <a:rPr lang="en-GB" sz="1300" b="1" dirty="0">
                          <a:solidFill>
                            <a:schemeClr val="tx1"/>
                          </a:solidFill>
                          <a:latin typeface="+mn-lt"/>
                          <a:cs typeface="Segoe UI Light" panose="020B0502040204020203" pitchFamily="34" charset="0"/>
                        </a:rPr>
                        <a:t>29.995</a:t>
                      </a:r>
                      <a:endParaRPr lang="en-US" sz="1300" b="1" dirty="0">
                        <a:solidFill>
                          <a:schemeClr val="tx1"/>
                        </a:solidFill>
                        <a:latin typeface="+mn-lt"/>
                        <a:cs typeface="Segoe UI Light" panose="020B0502040204020203" pitchFamily="34" charset="0"/>
                      </a:endParaRPr>
                    </a:p>
                  </a:txBody>
                  <a:tcPr anchor="ctr">
                    <a:solidFill>
                      <a:schemeClr val="accent4">
                        <a:lumMod val="10000"/>
                        <a:lumOff val="90000"/>
                      </a:schemeClr>
                    </a:solidFill>
                  </a:tcPr>
                </a:tc>
                <a:tc>
                  <a:txBody>
                    <a:bodyPr/>
                    <a:lstStyle/>
                    <a:p>
                      <a:pPr algn="r"/>
                      <a:r>
                        <a:rPr lang="en-GB" sz="1300" b="1" dirty="0">
                          <a:solidFill>
                            <a:srgbClr val="C80F0F"/>
                          </a:solidFill>
                          <a:latin typeface="+mn-lt"/>
                          <a:cs typeface="Segoe UI Light" panose="020B0502040204020203" pitchFamily="34" charset="0"/>
                        </a:rPr>
                        <a:t>(60.195)</a:t>
                      </a:r>
                      <a:endParaRPr lang="en-US" sz="1300" b="1" dirty="0">
                        <a:solidFill>
                          <a:srgbClr val="C80F0F"/>
                        </a:solidFill>
                        <a:latin typeface="+mn-lt"/>
                        <a:cs typeface="Segoe UI Light" panose="020B0502040204020203" pitchFamily="34" charset="0"/>
                      </a:endParaRPr>
                    </a:p>
                  </a:txBody>
                  <a:tcPr anchor="ctr">
                    <a:solidFill>
                      <a:schemeClr val="accent4">
                        <a:lumMod val="10000"/>
                        <a:lumOff val="90000"/>
                      </a:schemeClr>
                    </a:solidFill>
                  </a:tcPr>
                </a:tc>
                <a:extLst>
                  <a:ext uri="{0D108BD9-81ED-4DB2-BD59-A6C34878D82A}">
                    <a16:rowId xmlns:a16="http://schemas.microsoft.com/office/drawing/2014/main" val="3150048832"/>
                  </a:ext>
                </a:extLst>
              </a:tr>
              <a:tr h="352771">
                <a:tc>
                  <a:txBody>
                    <a:bodyPr/>
                    <a:lstStyle/>
                    <a:p>
                      <a:r>
                        <a:rPr lang="sr-Cyrl-BA" sz="1300" b="1" dirty="0">
                          <a:solidFill>
                            <a:schemeClr val="tx1"/>
                          </a:solidFill>
                          <a:latin typeface="+mn-lt"/>
                          <a:cs typeface="Segoe UI Light" panose="020B0502040204020203" pitchFamily="34" charset="0"/>
                        </a:rPr>
                        <a:t>Ликвидациони метод</a:t>
                      </a:r>
                    </a:p>
                  </a:txBody>
                  <a:tcPr anchor="ctr">
                    <a:solidFill>
                      <a:schemeClr val="accent4">
                        <a:lumMod val="10000"/>
                        <a:lumOff val="90000"/>
                      </a:schemeClr>
                    </a:solidFill>
                  </a:tcPr>
                </a:tc>
                <a:tc>
                  <a:txBody>
                    <a:bodyPr/>
                    <a:lstStyle/>
                    <a:p>
                      <a:pPr algn="r"/>
                      <a:r>
                        <a:rPr lang="en-GB" sz="1300" b="1" dirty="0">
                          <a:solidFill>
                            <a:schemeClr val="tx1"/>
                          </a:solidFill>
                          <a:latin typeface="+mn-lt"/>
                          <a:cs typeface="Segoe UI Light" panose="020B0502040204020203" pitchFamily="34" charset="0"/>
                        </a:rPr>
                        <a:t>14.998</a:t>
                      </a:r>
                      <a:endParaRPr lang="en-US" sz="1300" b="1" dirty="0">
                        <a:solidFill>
                          <a:schemeClr val="tx1"/>
                        </a:solidFill>
                        <a:latin typeface="+mn-lt"/>
                        <a:cs typeface="Segoe UI Light" panose="020B0502040204020203" pitchFamily="34" charset="0"/>
                      </a:endParaRPr>
                    </a:p>
                  </a:txBody>
                  <a:tcPr anchor="ctr">
                    <a:solidFill>
                      <a:schemeClr val="accent4">
                        <a:lumMod val="10000"/>
                        <a:lumOff val="90000"/>
                      </a:schemeClr>
                    </a:solidFill>
                  </a:tcPr>
                </a:tc>
                <a:tc>
                  <a:txBody>
                    <a:bodyPr/>
                    <a:lstStyle/>
                    <a:p>
                      <a:pPr algn="r"/>
                      <a:r>
                        <a:rPr lang="en-GB" sz="1300" b="1" dirty="0">
                          <a:solidFill>
                            <a:srgbClr val="C80F0F"/>
                          </a:solidFill>
                          <a:latin typeface="+mn-lt"/>
                          <a:cs typeface="Segoe UI Light" panose="020B0502040204020203" pitchFamily="34" charset="0"/>
                        </a:rPr>
                        <a:t>(75.923)</a:t>
                      </a:r>
                      <a:endParaRPr lang="en-US" sz="1300" b="1" dirty="0">
                        <a:solidFill>
                          <a:srgbClr val="C80F0F"/>
                        </a:solidFill>
                        <a:latin typeface="+mn-lt"/>
                        <a:cs typeface="Segoe UI Light" panose="020B0502040204020203" pitchFamily="34" charset="0"/>
                      </a:endParaRPr>
                    </a:p>
                  </a:txBody>
                  <a:tcPr anchor="ctr">
                    <a:solidFill>
                      <a:schemeClr val="accent4">
                        <a:lumMod val="10000"/>
                        <a:lumOff val="90000"/>
                      </a:schemeClr>
                    </a:solidFill>
                  </a:tcPr>
                </a:tc>
                <a:extLst>
                  <a:ext uri="{0D108BD9-81ED-4DB2-BD59-A6C34878D82A}">
                    <a16:rowId xmlns:a16="http://schemas.microsoft.com/office/drawing/2014/main" val="3460578714"/>
                  </a:ext>
                </a:extLst>
              </a:tr>
              <a:tr h="594141">
                <a:tc>
                  <a:txBody>
                    <a:bodyPr/>
                    <a:lstStyle/>
                    <a:p>
                      <a:r>
                        <a:rPr lang="sr-Cyrl-BA" sz="1300" b="1" dirty="0">
                          <a:solidFill>
                            <a:schemeClr val="tx1"/>
                          </a:solidFill>
                          <a:latin typeface="+mn-lt"/>
                          <a:cs typeface="Segoe UI Light" panose="020B0502040204020203" pitchFamily="34" charset="0"/>
                        </a:rPr>
                        <a:t>Метод упоредивих компанија</a:t>
                      </a:r>
                    </a:p>
                    <a:p>
                      <a:r>
                        <a:rPr lang="sr-Cyrl-BA" sz="1200" b="0" dirty="0">
                          <a:solidFill>
                            <a:schemeClr val="tx1"/>
                          </a:solidFill>
                          <a:latin typeface="+mn-lt"/>
                          <a:cs typeface="Segoe UI Light" panose="020B0502040204020203" pitchFamily="34" charset="0"/>
                        </a:rPr>
                        <a:t>(</a:t>
                      </a:r>
                      <a:r>
                        <a:rPr lang="sr-Cyrl-BA" sz="1300" b="0" i="1" dirty="0">
                          <a:solidFill>
                            <a:schemeClr val="tx1"/>
                          </a:solidFill>
                          <a:latin typeface="+mn-lt"/>
                          <a:cs typeface="Segoe UI Light" panose="020B0502040204020203" pitchFamily="34" charset="0"/>
                        </a:rPr>
                        <a:t>мултипликатор: инвестирани капитал / приходи</a:t>
                      </a:r>
                    </a:p>
                  </a:txBody>
                  <a:tcPr anchor="ctr">
                    <a:solidFill>
                      <a:schemeClr val="accent4">
                        <a:lumMod val="10000"/>
                        <a:lumOff val="90000"/>
                      </a:schemeClr>
                    </a:solidFill>
                  </a:tcPr>
                </a:tc>
                <a:tc>
                  <a:txBody>
                    <a:bodyPr/>
                    <a:lstStyle/>
                    <a:p>
                      <a:pPr algn="r"/>
                      <a:r>
                        <a:rPr lang="en-GB" sz="1300" b="1" dirty="0">
                          <a:solidFill>
                            <a:schemeClr val="tx1"/>
                          </a:solidFill>
                          <a:latin typeface="+mn-lt"/>
                          <a:cs typeface="Segoe UI Light" panose="020B0502040204020203" pitchFamily="34" charset="0"/>
                        </a:rPr>
                        <a:t>13.500</a:t>
                      </a:r>
                      <a:endParaRPr lang="en-US" sz="1300" b="1" dirty="0">
                        <a:solidFill>
                          <a:schemeClr val="tx1"/>
                        </a:solidFill>
                        <a:latin typeface="+mn-lt"/>
                        <a:cs typeface="Segoe UI Light" panose="020B0502040204020203" pitchFamily="34" charset="0"/>
                      </a:endParaRPr>
                    </a:p>
                  </a:txBody>
                  <a:tcPr anchor="ctr">
                    <a:solidFill>
                      <a:schemeClr val="accent4">
                        <a:lumMod val="10000"/>
                        <a:lumOff val="90000"/>
                      </a:schemeClr>
                    </a:solidFill>
                  </a:tcPr>
                </a:tc>
                <a:tc>
                  <a:txBody>
                    <a:bodyPr/>
                    <a:lstStyle/>
                    <a:p>
                      <a:pPr algn="r"/>
                      <a:r>
                        <a:rPr lang="en-GB" sz="1300" b="1" dirty="0">
                          <a:solidFill>
                            <a:srgbClr val="C80F0F"/>
                          </a:solidFill>
                          <a:latin typeface="+mn-lt"/>
                          <a:cs typeface="Segoe UI Light" panose="020B0502040204020203" pitchFamily="34" charset="0"/>
                        </a:rPr>
                        <a:t>(76.954)</a:t>
                      </a:r>
                      <a:endParaRPr lang="en-US" sz="1300" b="1" dirty="0">
                        <a:solidFill>
                          <a:srgbClr val="C80F0F"/>
                        </a:solidFill>
                        <a:latin typeface="+mn-lt"/>
                        <a:cs typeface="Segoe UI Light" panose="020B0502040204020203" pitchFamily="34" charset="0"/>
                      </a:endParaRPr>
                    </a:p>
                  </a:txBody>
                  <a:tcPr anchor="ctr">
                    <a:solidFill>
                      <a:schemeClr val="accent4">
                        <a:lumMod val="10000"/>
                        <a:lumOff val="90000"/>
                      </a:schemeClr>
                    </a:solidFill>
                  </a:tcPr>
                </a:tc>
                <a:extLst>
                  <a:ext uri="{0D108BD9-81ED-4DB2-BD59-A6C34878D82A}">
                    <a16:rowId xmlns:a16="http://schemas.microsoft.com/office/drawing/2014/main" val="1596684844"/>
                  </a:ext>
                </a:extLst>
              </a:tr>
              <a:tr h="594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BA" sz="1300" b="1" i="0" u="none" strike="noStrike" kern="1200" cap="none" spc="0" normalizeH="0" baseline="0" noProof="0" dirty="0">
                          <a:ln>
                            <a:noFill/>
                          </a:ln>
                          <a:solidFill>
                            <a:srgbClr val="002345"/>
                          </a:solidFill>
                          <a:effectLst/>
                          <a:uLnTx/>
                          <a:uFillTx/>
                          <a:latin typeface="+mn-lt"/>
                          <a:ea typeface="+mn-ea"/>
                          <a:cs typeface="Segoe UI Light" panose="020B0502040204020203" pitchFamily="34" charset="0"/>
                        </a:rPr>
                        <a:t>Метод упоредивих компанија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BA" sz="1200" b="0" i="0" u="none" strike="noStrike" kern="1200" cap="none" spc="0" normalizeH="0" baseline="0" noProof="0" dirty="0">
                          <a:ln>
                            <a:noFill/>
                          </a:ln>
                          <a:solidFill>
                            <a:srgbClr val="002345"/>
                          </a:solidFill>
                          <a:effectLst/>
                          <a:uLnTx/>
                          <a:uFillTx/>
                          <a:latin typeface="+mn-lt"/>
                          <a:ea typeface="+mn-ea"/>
                          <a:cs typeface="Segoe UI Light" panose="020B0502040204020203" pitchFamily="34" charset="0"/>
                        </a:rPr>
                        <a:t>(</a:t>
                      </a:r>
                      <a:r>
                        <a:rPr kumimoji="0" lang="sr-Cyrl-BA" sz="1300" b="0" i="1" u="none" strike="noStrike" kern="1200" cap="none" spc="0" normalizeH="0" baseline="0" noProof="0" dirty="0">
                          <a:ln>
                            <a:noFill/>
                          </a:ln>
                          <a:solidFill>
                            <a:srgbClr val="002345"/>
                          </a:solidFill>
                          <a:effectLst/>
                          <a:uLnTx/>
                          <a:uFillTx/>
                          <a:latin typeface="+mn-lt"/>
                          <a:ea typeface="+mn-ea"/>
                          <a:cs typeface="Segoe UI Light" panose="020B0502040204020203" pitchFamily="34" charset="0"/>
                        </a:rPr>
                        <a:t>мултипликатор: инвестирани капитал / ЕБИТДА</a:t>
                      </a:r>
                    </a:p>
                  </a:txBody>
                  <a:tcPr anchor="ctr">
                    <a:solidFill>
                      <a:schemeClr val="accent4">
                        <a:lumMod val="10000"/>
                        <a:lumOff val="90000"/>
                      </a:schemeClr>
                    </a:solidFill>
                  </a:tcPr>
                </a:tc>
                <a:tc>
                  <a:txBody>
                    <a:bodyPr/>
                    <a:lstStyle/>
                    <a:p>
                      <a:pPr algn="r"/>
                      <a:r>
                        <a:rPr lang="en-GB" sz="1300" b="1" dirty="0">
                          <a:solidFill>
                            <a:schemeClr val="tx1"/>
                          </a:solidFill>
                          <a:latin typeface="+mn-lt"/>
                          <a:cs typeface="Segoe UI Light" panose="020B0502040204020203" pitchFamily="34" charset="0"/>
                        </a:rPr>
                        <a:t>11.236</a:t>
                      </a:r>
                      <a:endParaRPr lang="en-US" sz="1300" b="1" dirty="0">
                        <a:solidFill>
                          <a:schemeClr val="tx1"/>
                        </a:solidFill>
                        <a:latin typeface="+mn-lt"/>
                        <a:cs typeface="Segoe UI Light" panose="020B0502040204020203" pitchFamily="34" charset="0"/>
                      </a:endParaRPr>
                    </a:p>
                  </a:txBody>
                  <a:tcPr anchor="ctr">
                    <a:solidFill>
                      <a:schemeClr val="accent4">
                        <a:lumMod val="10000"/>
                        <a:lumOff val="90000"/>
                      </a:schemeClr>
                    </a:solidFill>
                  </a:tcPr>
                </a:tc>
                <a:tc>
                  <a:txBody>
                    <a:bodyPr/>
                    <a:lstStyle/>
                    <a:p>
                      <a:pPr algn="r"/>
                      <a:r>
                        <a:rPr lang="en-GB" sz="1300" b="1" dirty="0">
                          <a:solidFill>
                            <a:srgbClr val="C80F0F"/>
                          </a:solidFill>
                          <a:latin typeface="+mn-lt"/>
                          <a:cs typeface="Segoe UI Light" panose="020B0502040204020203" pitchFamily="34" charset="0"/>
                        </a:rPr>
                        <a:t>(79.218)</a:t>
                      </a:r>
                      <a:endParaRPr lang="en-US" sz="1300" b="1" dirty="0">
                        <a:solidFill>
                          <a:srgbClr val="C80F0F"/>
                        </a:solidFill>
                        <a:latin typeface="+mn-lt"/>
                        <a:cs typeface="Segoe UI Light" panose="020B0502040204020203" pitchFamily="34" charset="0"/>
                      </a:endParaRPr>
                    </a:p>
                  </a:txBody>
                  <a:tcPr anchor="ctr">
                    <a:solidFill>
                      <a:schemeClr val="accent4">
                        <a:lumMod val="10000"/>
                        <a:lumOff val="90000"/>
                      </a:schemeClr>
                    </a:solidFill>
                  </a:tcPr>
                </a:tc>
                <a:extLst>
                  <a:ext uri="{0D108BD9-81ED-4DB2-BD59-A6C34878D82A}">
                    <a16:rowId xmlns:a16="http://schemas.microsoft.com/office/drawing/2014/main" val="703421788"/>
                  </a:ext>
                </a:extLst>
              </a:tr>
              <a:tr h="594141">
                <a:tc>
                  <a:txBody>
                    <a:bodyPr/>
                    <a:lstStyle/>
                    <a:p>
                      <a:r>
                        <a:rPr lang="sr-Cyrl-BA" sz="1300" b="1" dirty="0">
                          <a:solidFill>
                            <a:schemeClr val="tx1"/>
                          </a:solidFill>
                          <a:latin typeface="+mn-lt"/>
                          <a:cs typeface="Segoe UI Light" panose="020B0502040204020203" pitchFamily="34" charset="0"/>
                        </a:rPr>
                        <a:t>Метод упоредивих трансакција</a:t>
                      </a:r>
                    </a:p>
                    <a:p>
                      <a:r>
                        <a:rPr lang="sr-Cyrl-BA" sz="1200" b="0" dirty="0">
                          <a:solidFill>
                            <a:schemeClr val="tx1"/>
                          </a:solidFill>
                          <a:latin typeface="+mn-lt"/>
                          <a:cs typeface="Segoe UI Light" panose="020B0502040204020203" pitchFamily="34" charset="0"/>
                        </a:rPr>
                        <a:t>(</a:t>
                      </a:r>
                      <a:r>
                        <a:rPr lang="sr-Cyrl-BA" sz="1300" b="0" i="1" dirty="0">
                          <a:solidFill>
                            <a:schemeClr val="tx1"/>
                          </a:solidFill>
                          <a:latin typeface="+mn-lt"/>
                          <a:cs typeface="Segoe UI Light" panose="020B0502040204020203" pitchFamily="34" charset="0"/>
                        </a:rPr>
                        <a:t>мултипликатор: инвестирани капитал / приходи</a:t>
                      </a:r>
                    </a:p>
                  </a:txBody>
                  <a:tcPr anchor="ctr">
                    <a:solidFill>
                      <a:schemeClr val="accent4">
                        <a:lumMod val="10000"/>
                        <a:lumOff val="90000"/>
                      </a:schemeClr>
                    </a:solidFill>
                  </a:tcPr>
                </a:tc>
                <a:tc>
                  <a:txBody>
                    <a:bodyPr/>
                    <a:lstStyle/>
                    <a:p>
                      <a:pPr algn="r"/>
                      <a:r>
                        <a:rPr lang="en-GB" sz="1300" b="1" dirty="0">
                          <a:solidFill>
                            <a:schemeClr val="tx1"/>
                          </a:solidFill>
                          <a:latin typeface="+mn-lt"/>
                          <a:cs typeface="Segoe UI Light" panose="020B0502040204020203" pitchFamily="34" charset="0"/>
                        </a:rPr>
                        <a:t>15.261</a:t>
                      </a:r>
                      <a:endParaRPr lang="en-US" sz="1300" b="1" dirty="0">
                        <a:solidFill>
                          <a:schemeClr val="tx1"/>
                        </a:solidFill>
                        <a:latin typeface="+mn-lt"/>
                        <a:cs typeface="Segoe UI Light" panose="020B0502040204020203" pitchFamily="34" charset="0"/>
                      </a:endParaRPr>
                    </a:p>
                  </a:txBody>
                  <a:tcPr anchor="ctr">
                    <a:solidFill>
                      <a:schemeClr val="accent4">
                        <a:lumMod val="10000"/>
                        <a:lumOff val="90000"/>
                      </a:schemeClr>
                    </a:solidFill>
                  </a:tcPr>
                </a:tc>
                <a:tc>
                  <a:txBody>
                    <a:bodyPr/>
                    <a:lstStyle/>
                    <a:p>
                      <a:pPr algn="r"/>
                      <a:r>
                        <a:rPr lang="en-GB" sz="1300" b="1" dirty="0">
                          <a:solidFill>
                            <a:srgbClr val="C80F0F"/>
                          </a:solidFill>
                          <a:latin typeface="+mn-lt"/>
                          <a:cs typeface="Segoe UI Light" panose="020B0502040204020203" pitchFamily="34" charset="0"/>
                        </a:rPr>
                        <a:t>(75.193)</a:t>
                      </a:r>
                      <a:endParaRPr lang="en-US" sz="1300" b="1" dirty="0">
                        <a:solidFill>
                          <a:srgbClr val="C80F0F"/>
                        </a:solidFill>
                        <a:latin typeface="+mn-lt"/>
                        <a:cs typeface="Segoe UI Light" panose="020B0502040204020203" pitchFamily="34" charset="0"/>
                      </a:endParaRPr>
                    </a:p>
                  </a:txBody>
                  <a:tcPr anchor="ctr">
                    <a:solidFill>
                      <a:schemeClr val="accent4">
                        <a:lumMod val="10000"/>
                        <a:lumOff val="90000"/>
                      </a:schemeClr>
                    </a:solidFill>
                  </a:tcPr>
                </a:tc>
                <a:extLst>
                  <a:ext uri="{0D108BD9-81ED-4DB2-BD59-A6C34878D82A}">
                    <a16:rowId xmlns:a16="http://schemas.microsoft.com/office/drawing/2014/main" val="1278546006"/>
                  </a:ext>
                </a:extLst>
              </a:tr>
              <a:tr h="594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BA" sz="1300" b="1" i="0" u="none" strike="noStrike" kern="1200" cap="none" spc="0" normalizeH="0" baseline="0" noProof="0" dirty="0">
                          <a:ln>
                            <a:noFill/>
                          </a:ln>
                          <a:solidFill>
                            <a:srgbClr val="002345"/>
                          </a:solidFill>
                          <a:effectLst/>
                          <a:uLnTx/>
                          <a:uFillTx/>
                          <a:latin typeface="+mn-lt"/>
                          <a:ea typeface="+mn-ea"/>
                          <a:cs typeface="Segoe UI Light" panose="020B0502040204020203" pitchFamily="34" charset="0"/>
                        </a:rPr>
                        <a:t>Метод упоредивих трансакција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BA" sz="1200" b="0" i="0" u="none" strike="noStrike" kern="1200" cap="none" spc="0" normalizeH="0" baseline="0" noProof="0" dirty="0">
                          <a:ln>
                            <a:noFill/>
                          </a:ln>
                          <a:solidFill>
                            <a:srgbClr val="002345"/>
                          </a:solidFill>
                          <a:effectLst/>
                          <a:uLnTx/>
                          <a:uFillTx/>
                          <a:latin typeface="+mn-lt"/>
                          <a:ea typeface="+mn-ea"/>
                          <a:cs typeface="Segoe UI Light" panose="020B0502040204020203" pitchFamily="34" charset="0"/>
                        </a:rPr>
                        <a:t>(</a:t>
                      </a:r>
                      <a:r>
                        <a:rPr kumimoji="0" lang="sr-Cyrl-BA" sz="1300" b="0" i="1" u="none" strike="noStrike" kern="1200" cap="none" spc="0" normalizeH="0" baseline="0" noProof="0" dirty="0">
                          <a:ln>
                            <a:noFill/>
                          </a:ln>
                          <a:solidFill>
                            <a:srgbClr val="002345"/>
                          </a:solidFill>
                          <a:effectLst/>
                          <a:uLnTx/>
                          <a:uFillTx/>
                          <a:latin typeface="+mn-lt"/>
                          <a:ea typeface="+mn-ea"/>
                          <a:cs typeface="Segoe UI Light" panose="020B0502040204020203" pitchFamily="34" charset="0"/>
                        </a:rPr>
                        <a:t>мултипликатор: инвестирани капитал / ЕБИТДА</a:t>
                      </a:r>
                    </a:p>
                  </a:txBody>
                  <a:tcPr anchor="ctr">
                    <a:solidFill>
                      <a:schemeClr val="accent4">
                        <a:lumMod val="10000"/>
                        <a:lumOff val="90000"/>
                      </a:schemeClr>
                    </a:solidFill>
                  </a:tcPr>
                </a:tc>
                <a:tc>
                  <a:txBody>
                    <a:bodyPr/>
                    <a:lstStyle/>
                    <a:p>
                      <a:pPr algn="r"/>
                      <a:r>
                        <a:rPr lang="en-GB" sz="1300" b="1" dirty="0">
                          <a:solidFill>
                            <a:schemeClr val="tx1"/>
                          </a:solidFill>
                          <a:latin typeface="+mn-lt"/>
                          <a:cs typeface="Segoe UI Light" panose="020B0502040204020203" pitchFamily="34" charset="0"/>
                        </a:rPr>
                        <a:t>14.064</a:t>
                      </a:r>
                      <a:endParaRPr lang="en-US" sz="1300" b="1" dirty="0">
                        <a:solidFill>
                          <a:schemeClr val="tx1"/>
                        </a:solidFill>
                        <a:latin typeface="+mn-lt"/>
                        <a:cs typeface="Segoe UI Light" panose="020B0502040204020203" pitchFamily="34" charset="0"/>
                      </a:endParaRPr>
                    </a:p>
                  </a:txBody>
                  <a:tcPr anchor="ctr">
                    <a:solidFill>
                      <a:schemeClr val="accent4">
                        <a:lumMod val="10000"/>
                        <a:lumOff val="90000"/>
                      </a:schemeClr>
                    </a:solidFill>
                  </a:tcPr>
                </a:tc>
                <a:tc>
                  <a:txBody>
                    <a:bodyPr/>
                    <a:lstStyle/>
                    <a:p>
                      <a:pPr algn="r"/>
                      <a:r>
                        <a:rPr lang="en-GB" sz="1300" b="1" dirty="0">
                          <a:solidFill>
                            <a:srgbClr val="C80F0F"/>
                          </a:solidFill>
                          <a:latin typeface="+mn-lt"/>
                          <a:cs typeface="Segoe UI Light" panose="020B0502040204020203" pitchFamily="34" charset="0"/>
                        </a:rPr>
                        <a:t>(76.390)</a:t>
                      </a:r>
                      <a:endParaRPr lang="en-US" sz="1300" b="1" dirty="0">
                        <a:solidFill>
                          <a:srgbClr val="C80F0F"/>
                        </a:solidFill>
                        <a:latin typeface="+mn-lt"/>
                        <a:cs typeface="Segoe UI Light" panose="020B0502040204020203" pitchFamily="34" charset="0"/>
                      </a:endParaRPr>
                    </a:p>
                  </a:txBody>
                  <a:tcPr anchor="ctr">
                    <a:solidFill>
                      <a:schemeClr val="accent4">
                        <a:lumMod val="10000"/>
                        <a:lumOff val="90000"/>
                      </a:schemeClr>
                    </a:solidFill>
                  </a:tcPr>
                </a:tc>
                <a:extLst>
                  <a:ext uri="{0D108BD9-81ED-4DB2-BD59-A6C34878D82A}">
                    <a16:rowId xmlns:a16="http://schemas.microsoft.com/office/drawing/2014/main" val="1030459594"/>
                  </a:ext>
                </a:extLst>
              </a:tr>
              <a:tr h="352771">
                <a:tc>
                  <a:txBody>
                    <a:bodyPr/>
                    <a:lstStyle/>
                    <a:p>
                      <a:r>
                        <a:rPr lang="sr-Cyrl-BA" sz="1300" b="1" dirty="0">
                          <a:solidFill>
                            <a:schemeClr val="tx1"/>
                          </a:solidFill>
                          <a:latin typeface="+mn-lt"/>
                          <a:cs typeface="Segoe UI Light" panose="020B0502040204020203" pitchFamily="34" charset="0"/>
                        </a:rPr>
                        <a:t>Метод дисконтованих нето новчаних токова (ДНТ)</a:t>
                      </a:r>
                    </a:p>
                  </a:txBody>
                  <a:tcPr anchor="ctr">
                    <a:solidFill>
                      <a:schemeClr val="accent4">
                        <a:lumMod val="10000"/>
                        <a:lumOff val="90000"/>
                      </a:schemeClr>
                    </a:solidFill>
                  </a:tcPr>
                </a:tc>
                <a:tc>
                  <a:txBody>
                    <a:bodyPr/>
                    <a:lstStyle/>
                    <a:p>
                      <a:pPr algn="r"/>
                      <a:r>
                        <a:rPr lang="en-GB" sz="1300" b="1" dirty="0">
                          <a:solidFill>
                            <a:schemeClr val="tx1"/>
                          </a:solidFill>
                          <a:latin typeface="+mn-lt"/>
                          <a:cs typeface="Segoe UI Light" panose="020B0502040204020203" pitchFamily="34" charset="0"/>
                        </a:rPr>
                        <a:t>11.751</a:t>
                      </a:r>
                      <a:endParaRPr lang="en-US" sz="1300" b="1" dirty="0">
                        <a:solidFill>
                          <a:schemeClr val="tx1"/>
                        </a:solidFill>
                        <a:latin typeface="+mn-lt"/>
                        <a:cs typeface="Segoe UI Light" panose="020B0502040204020203" pitchFamily="34" charset="0"/>
                      </a:endParaRPr>
                    </a:p>
                  </a:txBody>
                  <a:tcPr anchor="ctr">
                    <a:solidFill>
                      <a:schemeClr val="accent4">
                        <a:lumMod val="10000"/>
                        <a:lumOff val="90000"/>
                      </a:schemeClr>
                    </a:solidFill>
                  </a:tcPr>
                </a:tc>
                <a:tc>
                  <a:txBody>
                    <a:bodyPr/>
                    <a:lstStyle/>
                    <a:p>
                      <a:pPr algn="r"/>
                      <a:r>
                        <a:rPr lang="en-GB" sz="1300" b="1" dirty="0">
                          <a:solidFill>
                            <a:srgbClr val="C80F0F"/>
                          </a:solidFill>
                          <a:latin typeface="+mn-lt"/>
                          <a:cs typeface="Segoe UI Light" panose="020B0502040204020203" pitchFamily="34" charset="0"/>
                        </a:rPr>
                        <a:t>(78.704)</a:t>
                      </a:r>
                      <a:endParaRPr lang="en-US" sz="1300" b="1" dirty="0">
                        <a:solidFill>
                          <a:srgbClr val="C80F0F"/>
                        </a:solidFill>
                        <a:latin typeface="+mn-lt"/>
                        <a:cs typeface="Segoe UI Light" panose="020B0502040204020203" pitchFamily="34" charset="0"/>
                      </a:endParaRPr>
                    </a:p>
                  </a:txBody>
                  <a:tcPr anchor="ctr">
                    <a:solidFill>
                      <a:schemeClr val="accent4">
                        <a:lumMod val="10000"/>
                        <a:lumOff val="90000"/>
                      </a:schemeClr>
                    </a:solidFill>
                  </a:tcPr>
                </a:tc>
                <a:extLst>
                  <a:ext uri="{0D108BD9-81ED-4DB2-BD59-A6C34878D82A}">
                    <a16:rowId xmlns:a16="http://schemas.microsoft.com/office/drawing/2014/main" val="236229998"/>
                  </a:ext>
                </a:extLst>
              </a:tr>
              <a:tr h="427180">
                <a:tc>
                  <a:txBody>
                    <a:bodyPr/>
                    <a:lstStyle/>
                    <a:p>
                      <a:r>
                        <a:rPr lang="sr-Cyrl-BA" sz="1300" b="1" dirty="0" err="1">
                          <a:solidFill>
                            <a:schemeClr val="tx1"/>
                          </a:solidFill>
                          <a:latin typeface="+mn-lt"/>
                          <a:cs typeface="Segoe UI Light" panose="020B0502040204020203" pitchFamily="34" charset="0"/>
                        </a:rPr>
                        <a:t>Процењени</a:t>
                      </a:r>
                      <a:r>
                        <a:rPr lang="sr-Cyrl-BA" sz="1300" b="1" dirty="0">
                          <a:solidFill>
                            <a:schemeClr val="tx1"/>
                          </a:solidFill>
                          <a:latin typeface="+mn-lt"/>
                          <a:cs typeface="Segoe UI Light" panose="020B0502040204020203" pitchFamily="34" charset="0"/>
                        </a:rPr>
                        <a:t> распон </a:t>
                      </a:r>
                      <a:r>
                        <a:rPr lang="sr-Cyrl-BA" sz="1300" b="1" dirty="0" err="1">
                          <a:solidFill>
                            <a:schemeClr val="tx1"/>
                          </a:solidFill>
                          <a:latin typeface="+mn-lt"/>
                          <a:cs typeface="Segoe UI Light" panose="020B0502040204020203" pitchFamily="34" charset="0"/>
                        </a:rPr>
                        <a:t>вредности</a:t>
                      </a:r>
                      <a:endParaRPr lang="sr-Cyrl-BA" sz="1300" b="1" dirty="0">
                        <a:solidFill>
                          <a:schemeClr val="tx1"/>
                        </a:solidFill>
                        <a:latin typeface="+mn-lt"/>
                        <a:cs typeface="Segoe UI Light" panose="020B0502040204020203" pitchFamily="34" charset="0"/>
                      </a:endParaRPr>
                    </a:p>
                  </a:txBody>
                  <a:tcPr anchor="ctr">
                    <a:solidFill>
                      <a:schemeClr val="accent4">
                        <a:lumMod val="10000"/>
                        <a:lumOff val="90000"/>
                      </a:schemeClr>
                    </a:solidFill>
                  </a:tcPr>
                </a:tc>
                <a:tc>
                  <a:txBody>
                    <a:bodyPr/>
                    <a:lstStyle/>
                    <a:p>
                      <a:pPr algn="r"/>
                      <a:r>
                        <a:rPr lang="en-GB" sz="1300" b="1" dirty="0">
                          <a:solidFill>
                            <a:schemeClr val="tx1"/>
                          </a:solidFill>
                          <a:latin typeface="+mn-lt"/>
                          <a:cs typeface="Segoe UI Light" panose="020B0502040204020203" pitchFamily="34" charset="0"/>
                        </a:rPr>
                        <a:t>11.236 – 15.261</a:t>
                      </a:r>
                      <a:endParaRPr lang="en-US" sz="1300" b="1" dirty="0">
                        <a:solidFill>
                          <a:schemeClr val="tx1"/>
                        </a:solidFill>
                        <a:latin typeface="+mn-lt"/>
                        <a:cs typeface="Segoe UI Light" panose="020B0502040204020203" pitchFamily="34" charset="0"/>
                      </a:endParaRPr>
                    </a:p>
                  </a:txBody>
                  <a:tcPr anchor="ctr">
                    <a:solidFill>
                      <a:schemeClr val="accent4">
                        <a:lumMod val="10000"/>
                        <a:lumOff val="90000"/>
                      </a:schemeClr>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GB" sz="1300" b="1" dirty="0">
                          <a:solidFill>
                            <a:srgbClr val="C80F0F"/>
                          </a:solidFill>
                          <a:latin typeface="+mn-lt"/>
                          <a:cs typeface="Segoe UI Light" panose="020B0502040204020203" pitchFamily="34" charset="0"/>
                        </a:rPr>
                        <a:t>(79.218)</a:t>
                      </a:r>
                      <a:r>
                        <a:rPr lang="en-US" sz="1300" b="1" dirty="0">
                          <a:solidFill>
                            <a:srgbClr val="C80F0F"/>
                          </a:solidFill>
                          <a:latin typeface="+mn-lt"/>
                          <a:cs typeface="Segoe UI Light" panose="020B0502040204020203" pitchFamily="34" charset="0"/>
                        </a:rPr>
                        <a:t> </a:t>
                      </a:r>
                      <a:r>
                        <a:rPr lang="en-GB" sz="1300" b="1" dirty="0">
                          <a:solidFill>
                            <a:srgbClr val="C80F0F"/>
                          </a:solidFill>
                          <a:latin typeface="+mn-lt"/>
                          <a:cs typeface="Segoe UI Light" panose="020B0502040204020203" pitchFamily="34" charset="0"/>
                        </a:rPr>
                        <a:t>–</a:t>
                      </a:r>
                      <a:r>
                        <a:rPr lang="en-US" sz="1300" b="1" dirty="0">
                          <a:solidFill>
                            <a:srgbClr val="C80F0F"/>
                          </a:solidFill>
                          <a:latin typeface="+mn-lt"/>
                          <a:cs typeface="Segoe UI Light" panose="020B0502040204020203" pitchFamily="34" charset="0"/>
                        </a:rPr>
                        <a:t> </a:t>
                      </a:r>
                      <a:r>
                        <a:rPr lang="en-GB" sz="1300" b="1" dirty="0">
                          <a:solidFill>
                            <a:srgbClr val="C80F0F"/>
                          </a:solidFill>
                          <a:latin typeface="+mn-lt"/>
                          <a:cs typeface="Segoe UI Light" panose="020B0502040204020203" pitchFamily="34" charset="0"/>
                        </a:rPr>
                        <a:t>(75.193)</a:t>
                      </a:r>
                      <a:endParaRPr lang="en-US" sz="1300" b="1" dirty="0">
                        <a:solidFill>
                          <a:srgbClr val="C80F0F"/>
                        </a:solidFill>
                        <a:latin typeface="+mn-lt"/>
                        <a:cs typeface="Segoe UI Light" panose="020B0502040204020203" pitchFamily="34" charset="0"/>
                      </a:endParaRPr>
                    </a:p>
                  </a:txBody>
                  <a:tcPr anchor="ctr">
                    <a:solidFill>
                      <a:schemeClr val="accent4">
                        <a:lumMod val="10000"/>
                        <a:lumOff val="90000"/>
                      </a:schemeClr>
                    </a:solidFill>
                  </a:tcPr>
                </a:tc>
                <a:extLst>
                  <a:ext uri="{0D108BD9-81ED-4DB2-BD59-A6C34878D82A}">
                    <a16:rowId xmlns:a16="http://schemas.microsoft.com/office/drawing/2014/main" val="2823758931"/>
                  </a:ext>
                </a:extLst>
              </a:tr>
            </a:tbl>
          </a:graphicData>
        </a:graphic>
      </p:graphicFrame>
    </p:spTree>
    <p:extLst>
      <p:ext uri="{BB962C8B-B14F-4D97-AF65-F5344CB8AC3E}">
        <p14:creationId xmlns:p14="http://schemas.microsoft.com/office/powerpoint/2010/main" val="3517468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547" y="2721693"/>
            <a:ext cx="9728968" cy="1450437"/>
          </a:xfrm>
        </p:spPr>
        <p:txBody>
          <a:bodyPr anchor="ctr">
            <a:noAutofit/>
          </a:bodyPr>
          <a:lstStyle/>
          <a:p>
            <a:r>
              <a:rPr lang="sr-Cyrl-RS" dirty="0" err="1"/>
              <a:t>Приносни</a:t>
            </a:r>
            <a:r>
              <a:rPr lang="sr-Cyrl-RS" dirty="0"/>
              <a:t> приступ</a:t>
            </a:r>
            <a:endParaRPr lang="bs-Latn-BA" dirty="0"/>
          </a:p>
        </p:txBody>
      </p:sp>
    </p:spTree>
    <p:extLst>
      <p:ext uri="{BB962C8B-B14F-4D97-AF65-F5344CB8AC3E}">
        <p14:creationId xmlns:p14="http://schemas.microsoft.com/office/powerpoint/2010/main" val="283488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760250-6B86-4640-8C73-11608D8F2C78}"/>
              </a:ext>
            </a:extLst>
          </p:cNvPr>
          <p:cNvSpPr>
            <a:spLocks noGrp="1"/>
          </p:cNvSpPr>
          <p:nvPr>
            <p:ph sz="quarter" idx="10"/>
          </p:nvPr>
        </p:nvSpPr>
        <p:spPr>
          <a:xfrm>
            <a:off x="457869" y="1460501"/>
            <a:ext cx="11253740" cy="4600863"/>
          </a:xfrm>
        </p:spPr>
        <p:txBody>
          <a:bodyPr/>
          <a:lstStyle/>
          <a:p>
            <a:r>
              <a:rPr lang="ru-RU" dirty="0"/>
              <a:t>Претпоставка приносног приступа је да је вредност стечајног дужника Алфа АД једнака садашњој вредности свих будућих користи (тј. новчаних токова) генерисаних његовом имовином дисконтованих на циљани просечна пондерисана цена капитала компаније (</a:t>
            </a:r>
            <a:r>
              <a:rPr lang="sr-Latn-RS" dirty="0"/>
              <a:t>WACC</a:t>
            </a:r>
            <a:r>
              <a:rPr lang="ru-RU" dirty="0"/>
              <a:t>).</a:t>
            </a:r>
          </a:p>
          <a:p>
            <a:r>
              <a:rPr lang="ru-RU" dirty="0"/>
              <a:t>То је суштински приступ процени који процењује вредност предузећа на основу новчаних токова који су својствени </a:t>
            </a:r>
            <a:r>
              <a:rPr lang="sr-Cyrl-RS" dirty="0"/>
              <a:t>стечајном дужнику Алфа АД</a:t>
            </a:r>
            <a:r>
              <a:rPr lang="ru-RU" dirty="0"/>
              <a:t> и ризичности тих новчаних токова. </a:t>
            </a:r>
            <a:endParaRPr lang="en-US" dirty="0"/>
          </a:p>
        </p:txBody>
      </p:sp>
      <p:sp>
        <p:nvSpPr>
          <p:cNvPr id="3" name="Title 2">
            <a:extLst>
              <a:ext uri="{FF2B5EF4-FFF2-40B4-BE49-F238E27FC236}">
                <a16:creationId xmlns:a16="http://schemas.microsoft.com/office/drawing/2014/main" id="{8B78DF41-317D-4EA3-B92A-3A20F14B90EE}"/>
              </a:ext>
            </a:extLst>
          </p:cNvPr>
          <p:cNvSpPr>
            <a:spLocks noGrp="1"/>
          </p:cNvSpPr>
          <p:nvPr>
            <p:ph type="title"/>
          </p:nvPr>
        </p:nvSpPr>
        <p:spPr>
          <a:xfrm>
            <a:off x="475913" y="301627"/>
            <a:ext cx="11282705" cy="756707"/>
          </a:xfrm>
        </p:spPr>
        <p:txBody>
          <a:bodyPr/>
          <a:lstStyle/>
          <a:p>
            <a:r>
              <a:rPr lang="sr-Cyrl-RS" dirty="0" err="1"/>
              <a:t>Приносни</a:t>
            </a:r>
            <a:r>
              <a:rPr lang="sr-Cyrl-RS" dirty="0"/>
              <a:t> приступ</a:t>
            </a:r>
            <a:endParaRPr lang="en-US" dirty="0"/>
          </a:p>
        </p:txBody>
      </p:sp>
    </p:spTree>
    <p:extLst>
      <p:ext uri="{BB962C8B-B14F-4D97-AF65-F5344CB8AC3E}">
        <p14:creationId xmlns:p14="http://schemas.microsoft.com/office/powerpoint/2010/main" val="1482768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7575E1-F362-4BF0-A340-00752F33E870}"/>
              </a:ext>
            </a:extLst>
          </p:cNvPr>
          <p:cNvSpPr>
            <a:spLocks noGrp="1"/>
          </p:cNvSpPr>
          <p:nvPr>
            <p:ph sz="quarter" idx="10"/>
          </p:nvPr>
        </p:nvSpPr>
        <p:spPr>
          <a:xfrm>
            <a:off x="457869" y="1460501"/>
            <a:ext cx="11253740" cy="4600863"/>
          </a:xfrm>
        </p:spPr>
        <p:txBody>
          <a:bodyPr/>
          <a:lstStyle/>
          <a:p>
            <a:r>
              <a:rPr lang="ru-RU" dirty="0"/>
              <a:t>Постоје две општеприхваћене методе за вредновање предузећа према приходном приступу:</a:t>
            </a:r>
          </a:p>
          <a:p>
            <a:pPr lvl="3"/>
            <a:r>
              <a:rPr lang="ru-RU" dirty="0"/>
              <a:t>метода дисконтованог новчаног тока (ДНТ) и</a:t>
            </a:r>
          </a:p>
          <a:p>
            <a:pPr lvl="3"/>
            <a:r>
              <a:rPr lang="ru-RU" dirty="0"/>
              <a:t>метода капитализованог новчаног тока (КНТ).</a:t>
            </a:r>
          </a:p>
          <a:p>
            <a:pPr lvl="4"/>
            <a:r>
              <a:rPr lang="ru-RU" dirty="0"/>
              <a:t>КНТ метода има ограничења- ређе се користи</a:t>
            </a:r>
            <a:endParaRPr lang="en-US" dirty="0"/>
          </a:p>
        </p:txBody>
      </p:sp>
      <p:sp>
        <p:nvSpPr>
          <p:cNvPr id="3" name="Title 2">
            <a:extLst>
              <a:ext uri="{FF2B5EF4-FFF2-40B4-BE49-F238E27FC236}">
                <a16:creationId xmlns:a16="http://schemas.microsoft.com/office/drawing/2014/main" id="{466B33ED-617E-4184-B6F2-491BC295F799}"/>
              </a:ext>
            </a:extLst>
          </p:cNvPr>
          <p:cNvSpPr>
            <a:spLocks noGrp="1"/>
          </p:cNvSpPr>
          <p:nvPr>
            <p:ph type="title"/>
          </p:nvPr>
        </p:nvSpPr>
        <p:spPr>
          <a:xfrm>
            <a:off x="475913" y="301627"/>
            <a:ext cx="11282705" cy="756707"/>
          </a:xfrm>
        </p:spPr>
        <p:txBody>
          <a:bodyPr/>
          <a:lstStyle/>
          <a:p>
            <a:r>
              <a:rPr lang="sr-Cyrl-RS" dirty="0" err="1"/>
              <a:t>Приносни</a:t>
            </a:r>
            <a:r>
              <a:rPr lang="sr-Cyrl-RS" dirty="0"/>
              <a:t> методи процене вредности</a:t>
            </a:r>
            <a:endParaRPr lang="en-US" dirty="0"/>
          </a:p>
        </p:txBody>
      </p:sp>
    </p:spTree>
    <p:extLst>
      <p:ext uri="{BB962C8B-B14F-4D97-AF65-F5344CB8AC3E}">
        <p14:creationId xmlns:p14="http://schemas.microsoft.com/office/powerpoint/2010/main" val="1571041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3B9FCC-6173-4EFC-9C46-7BAFB7BF16A8}"/>
              </a:ext>
            </a:extLst>
          </p:cNvPr>
          <p:cNvSpPr>
            <a:spLocks noGrp="1"/>
          </p:cNvSpPr>
          <p:nvPr>
            <p:ph sz="quarter" idx="10"/>
          </p:nvPr>
        </p:nvSpPr>
        <p:spPr>
          <a:xfrm>
            <a:off x="457869" y="1460501"/>
            <a:ext cx="11253740" cy="4600863"/>
          </a:xfrm>
        </p:spPr>
        <p:txBody>
          <a:bodyPr/>
          <a:lstStyle/>
          <a:p>
            <a:r>
              <a:rPr lang="ru-RU" dirty="0"/>
              <a:t>Процена је мање под утицајем спољних фактора (нпр. волатилност тржишта или макроекономски фактори) од осталих приступа процени</a:t>
            </a:r>
          </a:p>
          <a:p>
            <a:r>
              <a:rPr lang="ru-RU" dirty="0"/>
              <a:t>Флексибилан метод који може да укључи очекиване промене оперативне стратегије дужника и кључне променљиве (тј. стопе раста, оперативне марже, потребан оперативни обртни капитал и очекиване капиталне издатке)</a:t>
            </a:r>
          </a:p>
          <a:p>
            <a:r>
              <a:rPr lang="ru-RU" dirty="0"/>
              <a:t>Омогућава разматрање </a:t>
            </a:r>
            <a:r>
              <a:rPr lang="sr-Cyrl-RS" dirty="0"/>
              <a:t>бројних</a:t>
            </a:r>
            <a:r>
              <a:rPr lang="ru-RU" dirty="0"/>
              <a:t> променљивих и низа претпоставки </a:t>
            </a:r>
            <a:endParaRPr lang="en-US" dirty="0"/>
          </a:p>
        </p:txBody>
      </p:sp>
      <p:sp>
        <p:nvSpPr>
          <p:cNvPr id="3" name="Title 2">
            <a:extLst>
              <a:ext uri="{FF2B5EF4-FFF2-40B4-BE49-F238E27FC236}">
                <a16:creationId xmlns:a16="http://schemas.microsoft.com/office/drawing/2014/main" id="{FD195BB9-D740-4D95-A014-ADD3ACBD5EDB}"/>
              </a:ext>
            </a:extLst>
          </p:cNvPr>
          <p:cNvSpPr>
            <a:spLocks noGrp="1"/>
          </p:cNvSpPr>
          <p:nvPr>
            <p:ph type="title"/>
          </p:nvPr>
        </p:nvSpPr>
        <p:spPr>
          <a:xfrm>
            <a:off x="475913" y="301627"/>
            <a:ext cx="11282705" cy="756707"/>
          </a:xfrm>
        </p:spPr>
        <p:txBody>
          <a:bodyPr/>
          <a:lstStyle/>
          <a:p>
            <a:r>
              <a:rPr lang="sr-Cyrl-RS" dirty="0"/>
              <a:t>Метод ДНТ - Предности</a:t>
            </a:r>
            <a:endParaRPr lang="en-US" dirty="0"/>
          </a:p>
        </p:txBody>
      </p:sp>
    </p:spTree>
    <p:extLst>
      <p:ext uri="{BB962C8B-B14F-4D97-AF65-F5344CB8AC3E}">
        <p14:creationId xmlns:p14="http://schemas.microsoft.com/office/powerpoint/2010/main" val="4289190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737625-1CFC-4D3A-8153-3C5C9CCBBC63}"/>
              </a:ext>
            </a:extLst>
          </p:cNvPr>
          <p:cNvSpPr>
            <a:spLocks noGrp="1"/>
          </p:cNvSpPr>
          <p:nvPr>
            <p:ph sz="quarter" idx="10"/>
          </p:nvPr>
        </p:nvSpPr>
        <p:spPr>
          <a:xfrm>
            <a:off x="457869" y="1460501"/>
            <a:ext cx="11253740" cy="4600863"/>
          </a:xfrm>
        </p:spPr>
        <p:txBody>
          <a:bodyPr/>
          <a:lstStyle/>
          <a:p>
            <a:r>
              <a:rPr lang="ru-RU" dirty="0"/>
              <a:t>Може бити </a:t>
            </a:r>
          </a:p>
          <a:p>
            <a:r>
              <a:rPr lang="ru-RU" dirty="0"/>
              <a:t>Пристрасан</a:t>
            </a:r>
          </a:p>
          <a:p>
            <a:pPr lvl="3"/>
            <a:r>
              <a:rPr lang="ru-RU" dirty="0"/>
              <a:t>превише оптимистичне или превише песимистичне пројекције.</a:t>
            </a:r>
          </a:p>
          <a:p>
            <a:pPr lvl="3"/>
            <a:r>
              <a:rPr lang="ru-RU" dirty="0"/>
              <a:t>страна која тражи мишљење о процени може утицати на пројекције</a:t>
            </a:r>
          </a:p>
          <a:p>
            <a:r>
              <a:rPr lang="ru-RU" dirty="0"/>
              <a:t>Осетљив</a:t>
            </a:r>
          </a:p>
          <a:p>
            <a:pPr lvl="3"/>
            <a:r>
              <a:rPr lang="ru-RU" dirty="0"/>
              <a:t>осетљив на претпоставке које се користе за извођење новчаних токова - дисконтне стопе и терминалне вредности.</a:t>
            </a:r>
            <a:endParaRPr lang="en-US" dirty="0"/>
          </a:p>
        </p:txBody>
      </p:sp>
      <p:sp>
        <p:nvSpPr>
          <p:cNvPr id="3" name="Title 2">
            <a:extLst>
              <a:ext uri="{FF2B5EF4-FFF2-40B4-BE49-F238E27FC236}">
                <a16:creationId xmlns:a16="http://schemas.microsoft.com/office/drawing/2014/main" id="{0DA57CF3-B2C4-4BB8-9D4C-29758A4C9868}"/>
              </a:ext>
            </a:extLst>
          </p:cNvPr>
          <p:cNvSpPr>
            <a:spLocks noGrp="1"/>
          </p:cNvSpPr>
          <p:nvPr>
            <p:ph type="title"/>
          </p:nvPr>
        </p:nvSpPr>
        <p:spPr>
          <a:xfrm>
            <a:off x="475913" y="301627"/>
            <a:ext cx="11282705" cy="756707"/>
          </a:xfrm>
        </p:spPr>
        <p:txBody>
          <a:bodyPr/>
          <a:lstStyle/>
          <a:p>
            <a:r>
              <a:rPr lang="sr-Cyrl-RS" dirty="0"/>
              <a:t>Метод ДНТ - Недостаци</a:t>
            </a:r>
            <a:endParaRPr lang="en-US" dirty="0"/>
          </a:p>
        </p:txBody>
      </p:sp>
    </p:spTree>
    <p:extLst>
      <p:ext uri="{BB962C8B-B14F-4D97-AF65-F5344CB8AC3E}">
        <p14:creationId xmlns:p14="http://schemas.microsoft.com/office/powerpoint/2010/main" val="1106430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361AB5-ACF3-4EC8-B1E1-9A99FDA6EDC6}"/>
              </a:ext>
            </a:extLst>
          </p:cNvPr>
          <p:cNvSpPr>
            <a:spLocks noGrp="1"/>
          </p:cNvSpPr>
          <p:nvPr>
            <p:ph sz="quarter" idx="10"/>
          </p:nvPr>
        </p:nvSpPr>
        <p:spPr>
          <a:xfrm>
            <a:off x="457869" y="1460501"/>
            <a:ext cx="11253740" cy="4600863"/>
          </a:xfrm>
        </p:spPr>
        <p:txBody>
          <a:bodyPr/>
          <a:lstStyle/>
          <a:p>
            <a:r>
              <a:rPr lang="ru-RU" dirty="0"/>
              <a:t>По правилу процене треба да укључују ДНТ метод.</a:t>
            </a:r>
          </a:p>
          <a:p>
            <a:r>
              <a:rPr lang="ru-RU" dirty="0"/>
              <a:t>Изостављање ДНТ методе из процене вредности стечајног дужника без доброг разлога представља недостатак.</a:t>
            </a:r>
            <a:endParaRPr lang="en-US" dirty="0"/>
          </a:p>
        </p:txBody>
      </p:sp>
      <p:sp>
        <p:nvSpPr>
          <p:cNvPr id="3" name="Title 2">
            <a:extLst>
              <a:ext uri="{FF2B5EF4-FFF2-40B4-BE49-F238E27FC236}">
                <a16:creationId xmlns:a16="http://schemas.microsoft.com/office/drawing/2014/main" id="{38315803-308F-49E1-B7DF-3DEBC8F70300}"/>
              </a:ext>
            </a:extLst>
          </p:cNvPr>
          <p:cNvSpPr>
            <a:spLocks noGrp="1"/>
          </p:cNvSpPr>
          <p:nvPr>
            <p:ph type="title"/>
          </p:nvPr>
        </p:nvSpPr>
        <p:spPr>
          <a:xfrm>
            <a:off x="475913" y="301627"/>
            <a:ext cx="11282705" cy="756707"/>
          </a:xfrm>
        </p:spPr>
        <p:txBody>
          <a:bodyPr/>
          <a:lstStyle/>
          <a:p>
            <a:r>
              <a:rPr lang="sr-Cyrl-RS" dirty="0"/>
              <a:t>ДНТ метод као подразумеван метод</a:t>
            </a:r>
            <a:endParaRPr lang="en-US" dirty="0"/>
          </a:p>
        </p:txBody>
      </p:sp>
    </p:spTree>
    <p:extLst>
      <p:ext uri="{BB962C8B-B14F-4D97-AF65-F5344CB8AC3E}">
        <p14:creationId xmlns:p14="http://schemas.microsoft.com/office/powerpoint/2010/main" val="3249938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103B18-6937-47CE-9694-507E9D8A0B14}"/>
              </a:ext>
            </a:extLst>
          </p:cNvPr>
          <p:cNvSpPr>
            <a:spLocks noGrp="1"/>
          </p:cNvSpPr>
          <p:nvPr>
            <p:ph type="title"/>
          </p:nvPr>
        </p:nvSpPr>
        <p:spPr/>
        <p:txBody>
          <a:bodyPr/>
          <a:lstStyle/>
          <a:p>
            <a:r>
              <a:rPr lang="sr-Cyrl-RS" dirty="0"/>
              <a:t>Кључни елементи ДНТ методе</a:t>
            </a:r>
            <a:endParaRPr lang="en-US" dirty="0"/>
          </a:p>
        </p:txBody>
      </p:sp>
      <p:graphicFrame>
        <p:nvGraphicFramePr>
          <p:cNvPr id="4" name="Diagram 3">
            <a:extLst>
              <a:ext uri="{FF2B5EF4-FFF2-40B4-BE49-F238E27FC236}">
                <a16:creationId xmlns:a16="http://schemas.microsoft.com/office/drawing/2014/main" id="{19E7E65D-6812-44C8-8F87-105FA33A8127}"/>
              </a:ext>
            </a:extLst>
          </p:cNvPr>
          <p:cNvGraphicFramePr/>
          <p:nvPr>
            <p:extLst>
              <p:ext uri="{D42A27DB-BD31-4B8C-83A1-F6EECF244321}">
                <p14:modId xmlns:p14="http://schemas.microsoft.com/office/powerpoint/2010/main" val="3509097550"/>
              </p:ext>
            </p:extLst>
          </p:nvPr>
        </p:nvGraphicFramePr>
        <p:xfrm>
          <a:off x="2268379" y="2269808"/>
          <a:ext cx="7172684" cy="2985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3592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F0AC36-0633-4F84-AA76-8CD4F3F4BCDB}"/>
              </a:ext>
            </a:extLst>
          </p:cNvPr>
          <p:cNvSpPr>
            <a:spLocks noGrp="1"/>
          </p:cNvSpPr>
          <p:nvPr>
            <p:ph sz="quarter" idx="10"/>
          </p:nvPr>
        </p:nvSpPr>
        <p:spPr>
          <a:xfrm>
            <a:off x="457869" y="1460501"/>
            <a:ext cx="11253740" cy="4600863"/>
          </a:xfrm>
        </p:spPr>
        <p:txBody>
          <a:bodyPr>
            <a:normAutofit/>
          </a:bodyPr>
          <a:lstStyle/>
          <a:p>
            <a:r>
              <a:rPr lang="ru-RU" dirty="0"/>
              <a:t>Слободни новчани ток (</a:t>
            </a:r>
            <a:r>
              <a:rPr lang="en-US" dirty="0"/>
              <a:t>FCF</a:t>
            </a:r>
            <a:r>
              <a:rPr lang="sr-Cyrl-RS" dirty="0"/>
              <a:t>) </a:t>
            </a:r>
            <a:r>
              <a:rPr lang="ru-RU" dirty="0"/>
              <a:t>из пословања представља новчане токове независно од удела дуга у капиталу стечајног дужника и непословних улагања.</a:t>
            </a:r>
          </a:p>
          <a:p>
            <a:r>
              <a:rPr lang="ru-RU" dirty="0"/>
              <a:t>Резиудална или терминална вредност стечајног дужника представља вредност предузећа од краја периода дискретне пројекције. период за које се вршила пројекција пословања. до неодређеног временског периода у будућности.</a:t>
            </a:r>
          </a:p>
          <a:p>
            <a:r>
              <a:rPr lang="ru-RU" dirty="0"/>
              <a:t>Просечна пондерисана цена капитала (</a:t>
            </a:r>
            <a:r>
              <a:rPr lang="en-US" dirty="0"/>
              <a:t>WACC</a:t>
            </a:r>
            <a:r>
              <a:rPr lang="sr-Cyrl-RS" dirty="0"/>
              <a:t>)</a:t>
            </a:r>
            <a:r>
              <a:rPr lang="ru-RU" dirty="0"/>
              <a:t>  представља просечни пондерисани трошак свих облика капитала које компанија користи за финансирање свог пословања. укључујући дуг и капитал. </a:t>
            </a:r>
            <a:endParaRPr lang="en-US" dirty="0"/>
          </a:p>
        </p:txBody>
      </p:sp>
      <p:sp>
        <p:nvSpPr>
          <p:cNvPr id="3" name="Title 2">
            <a:extLst>
              <a:ext uri="{FF2B5EF4-FFF2-40B4-BE49-F238E27FC236}">
                <a16:creationId xmlns:a16="http://schemas.microsoft.com/office/drawing/2014/main" id="{56DC26E0-6539-45CB-A9A6-23582FF9BC99}"/>
              </a:ext>
            </a:extLst>
          </p:cNvPr>
          <p:cNvSpPr>
            <a:spLocks noGrp="1"/>
          </p:cNvSpPr>
          <p:nvPr>
            <p:ph type="title"/>
          </p:nvPr>
        </p:nvSpPr>
        <p:spPr>
          <a:xfrm>
            <a:off x="475913" y="301627"/>
            <a:ext cx="11282705" cy="756707"/>
          </a:xfrm>
        </p:spPr>
        <p:txBody>
          <a:bodyPr/>
          <a:lstStyle/>
          <a:p>
            <a:r>
              <a:rPr lang="sr-Cyrl-RS" dirty="0"/>
              <a:t>Кључни елементи ДНТ методе (</a:t>
            </a:r>
            <a:r>
              <a:rPr lang="sr-Latn-RS" dirty="0"/>
              <a:t>II)</a:t>
            </a:r>
            <a:endParaRPr lang="en-US" dirty="0"/>
          </a:p>
        </p:txBody>
      </p:sp>
    </p:spTree>
    <p:extLst>
      <p:ext uri="{BB962C8B-B14F-4D97-AF65-F5344CB8AC3E}">
        <p14:creationId xmlns:p14="http://schemas.microsoft.com/office/powerpoint/2010/main" val="75457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547" y="2721693"/>
            <a:ext cx="9728968" cy="1450437"/>
          </a:xfrm>
        </p:spPr>
        <p:txBody>
          <a:bodyPr anchor="ctr">
            <a:noAutofit/>
          </a:bodyPr>
          <a:lstStyle/>
          <a:p>
            <a:r>
              <a:rPr lang="sr-Cyrl-RS" dirty="0"/>
              <a:t>Студија случаја</a:t>
            </a:r>
            <a:endParaRPr lang="bs-Latn-BA" dirty="0"/>
          </a:p>
        </p:txBody>
      </p:sp>
    </p:spTree>
    <p:extLst>
      <p:ext uri="{BB962C8B-B14F-4D97-AF65-F5344CB8AC3E}">
        <p14:creationId xmlns:p14="http://schemas.microsoft.com/office/powerpoint/2010/main" val="1517690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C14F78-D5C4-4336-A686-B59D1943E97D}"/>
              </a:ext>
            </a:extLst>
          </p:cNvPr>
          <p:cNvSpPr>
            <a:spLocks noGrp="1"/>
          </p:cNvSpPr>
          <p:nvPr>
            <p:ph type="title"/>
          </p:nvPr>
        </p:nvSpPr>
        <p:spPr/>
        <p:txBody>
          <a:bodyPr/>
          <a:lstStyle/>
          <a:p>
            <a:r>
              <a:rPr lang="sr-Cyrl-RS" dirty="0"/>
              <a:t>ДНТ</a:t>
            </a:r>
            <a:endParaRPr lang="en-US" dirty="0"/>
          </a:p>
        </p:txBody>
      </p:sp>
      <p:grpSp>
        <p:nvGrpSpPr>
          <p:cNvPr id="4" name="Group 3">
            <a:extLst>
              <a:ext uri="{FF2B5EF4-FFF2-40B4-BE49-F238E27FC236}">
                <a16:creationId xmlns:a16="http://schemas.microsoft.com/office/drawing/2014/main" id="{B3D67E6D-D28A-4176-AE39-A10591B8C326}"/>
              </a:ext>
            </a:extLst>
          </p:cNvPr>
          <p:cNvGrpSpPr/>
          <p:nvPr/>
        </p:nvGrpSpPr>
        <p:grpSpPr>
          <a:xfrm>
            <a:off x="2108938" y="2232307"/>
            <a:ext cx="8339384" cy="2308265"/>
            <a:chOff x="677046" y="2280994"/>
            <a:chExt cx="11119179" cy="3077686"/>
          </a:xfrm>
        </p:grpSpPr>
        <p:cxnSp>
          <p:nvCxnSpPr>
            <p:cNvPr id="5" name="Straight Arrow Connector 4">
              <a:extLst>
                <a:ext uri="{FF2B5EF4-FFF2-40B4-BE49-F238E27FC236}">
                  <a16:creationId xmlns:a16="http://schemas.microsoft.com/office/drawing/2014/main" id="{51474CAA-D0F0-4205-9170-8D7B02869E54}"/>
                </a:ext>
              </a:extLst>
            </p:cNvPr>
            <p:cNvCxnSpPr/>
            <p:nvPr/>
          </p:nvCxnSpPr>
          <p:spPr>
            <a:xfrm flipV="1">
              <a:off x="2500481" y="3287646"/>
              <a:ext cx="7216140" cy="1949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201FCC-07BD-4F74-9D00-23ADBA389A0B}"/>
                </a:ext>
              </a:extLst>
            </p:cNvPr>
            <p:cNvSpPr txBox="1"/>
            <p:nvPr/>
          </p:nvSpPr>
          <p:spPr>
            <a:xfrm>
              <a:off x="2934783" y="2878091"/>
              <a:ext cx="615981" cy="369332"/>
            </a:xfrm>
            <a:prstGeom prst="rect">
              <a:avLst/>
            </a:prstGeom>
            <a:noFill/>
          </p:spPr>
          <p:txBody>
            <a:bodyPr wrap="none" rtlCol="0">
              <a:spAutoFit/>
            </a:bodyPr>
            <a:lstStyle/>
            <a:p>
              <a:r>
                <a:rPr lang="sr-Latn-RS" sz="1200" dirty="0">
                  <a:latin typeface="Segoe UI Light" panose="020B0502040204020203" pitchFamily="34" charset="0"/>
                  <a:cs typeface="Segoe UI Light" panose="020B0502040204020203" pitchFamily="34" charset="0"/>
                </a:rPr>
                <a:t>FCF</a:t>
              </a:r>
              <a:r>
                <a:rPr lang="sr-Cyrl-RS" sz="1200" baseline="-25000" dirty="0">
                  <a:latin typeface="Segoe UI Light" panose="020B0502040204020203" pitchFamily="34" charset="0"/>
                  <a:cs typeface="Segoe UI Light" panose="020B0502040204020203" pitchFamily="34" charset="0"/>
                </a:rPr>
                <a:t>1</a:t>
              </a:r>
              <a:endParaRPr lang="en-GB" sz="1200" baseline="-25000" dirty="0">
                <a:latin typeface="Segoe UI Light" panose="020B0502040204020203" pitchFamily="34" charset="0"/>
                <a:cs typeface="Segoe UI Light" panose="020B0502040204020203" pitchFamily="34" charset="0"/>
              </a:endParaRPr>
            </a:p>
          </p:txBody>
        </p:sp>
        <p:sp>
          <p:nvSpPr>
            <p:cNvPr id="7" name="TextBox 6">
              <a:extLst>
                <a:ext uri="{FF2B5EF4-FFF2-40B4-BE49-F238E27FC236}">
                  <a16:creationId xmlns:a16="http://schemas.microsoft.com/office/drawing/2014/main" id="{FF631F9F-305F-4D5E-ABF3-98EEF89419CA}"/>
                </a:ext>
              </a:extLst>
            </p:cNvPr>
            <p:cNvSpPr txBox="1"/>
            <p:nvPr/>
          </p:nvSpPr>
          <p:spPr>
            <a:xfrm>
              <a:off x="3653311" y="2891011"/>
              <a:ext cx="637355" cy="369332"/>
            </a:xfrm>
            <a:prstGeom prst="rect">
              <a:avLst/>
            </a:prstGeom>
            <a:noFill/>
          </p:spPr>
          <p:txBody>
            <a:bodyPr wrap="none" rtlCol="0">
              <a:spAutoFit/>
            </a:bodyPr>
            <a:lstStyle/>
            <a:p>
              <a:r>
                <a:rPr lang="sr-Latn-RS" sz="1200" dirty="0">
                  <a:latin typeface="Segoe UI Light" panose="020B0502040204020203" pitchFamily="34" charset="0"/>
                  <a:cs typeface="Segoe UI Light" panose="020B0502040204020203" pitchFamily="34" charset="0"/>
                </a:rPr>
                <a:t>FCF</a:t>
              </a:r>
              <a:r>
                <a:rPr lang="sr-Cyrl-RS" sz="1200" baseline="-25000" dirty="0">
                  <a:latin typeface="Segoe UI Light" panose="020B0502040204020203" pitchFamily="34" charset="0"/>
                  <a:cs typeface="Segoe UI Light" panose="020B0502040204020203" pitchFamily="34" charset="0"/>
                </a:rPr>
                <a:t>2</a:t>
              </a:r>
              <a:endParaRPr lang="en-GB" sz="1200" baseline="-25000" dirty="0">
                <a:latin typeface="Segoe UI Light" panose="020B0502040204020203" pitchFamily="34" charset="0"/>
                <a:cs typeface="Segoe UI Light" panose="020B0502040204020203" pitchFamily="34" charset="0"/>
              </a:endParaRPr>
            </a:p>
          </p:txBody>
        </p:sp>
        <p:sp>
          <p:nvSpPr>
            <p:cNvPr id="8" name="TextBox 7">
              <a:extLst>
                <a:ext uri="{FF2B5EF4-FFF2-40B4-BE49-F238E27FC236}">
                  <a16:creationId xmlns:a16="http://schemas.microsoft.com/office/drawing/2014/main" id="{9A869B1D-CB93-42BC-8FC3-AE014198D1A5}"/>
                </a:ext>
              </a:extLst>
            </p:cNvPr>
            <p:cNvSpPr txBox="1"/>
            <p:nvPr/>
          </p:nvSpPr>
          <p:spPr>
            <a:xfrm>
              <a:off x="4371838" y="2886575"/>
              <a:ext cx="692925" cy="369332"/>
            </a:xfrm>
            <a:prstGeom prst="rect">
              <a:avLst/>
            </a:prstGeom>
            <a:noFill/>
          </p:spPr>
          <p:txBody>
            <a:bodyPr wrap="none" rtlCol="0">
              <a:spAutoFit/>
            </a:bodyPr>
            <a:lstStyle/>
            <a:p>
              <a:r>
                <a:rPr lang="sr-Latn-RS" sz="1200" dirty="0">
                  <a:latin typeface="Segoe UI Light" panose="020B0502040204020203" pitchFamily="34" charset="0"/>
                  <a:cs typeface="Segoe UI Light" panose="020B0502040204020203" pitchFamily="34" charset="0"/>
                </a:rPr>
                <a:t>FCF </a:t>
              </a:r>
              <a:r>
                <a:rPr lang="sr-Cyrl-RS" sz="1200" baseline="-25000" dirty="0">
                  <a:latin typeface="Segoe UI Light" panose="020B0502040204020203" pitchFamily="34" charset="0"/>
                  <a:cs typeface="Segoe UI Light" panose="020B0502040204020203" pitchFamily="34" charset="0"/>
                </a:rPr>
                <a:t>3</a:t>
              </a:r>
              <a:endParaRPr lang="en-GB" sz="1200" baseline="-25000" dirty="0">
                <a:latin typeface="Segoe UI Light" panose="020B0502040204020203" pitchFamily="34" charset="0"/>
                <a:cs typeface="Segoe UI Light" panose="020B0502040204020203" pitchFamily="34" charset="0"/>
              </a:endParaRPr>
            </a:p>
          </p:txBody>
        </p:sp>
        <p:sp>
          <p:nvSpPr>
            <p:cNvPr id="9" name="TextBox 8">
              <a:extLst>
                <a:ext uri="{FF2B5EF4-FFF2-40B4-BE49-F238E27FC236}">
                  <a16:creationId xmlns:a16="http://schemas.microsoft.com/office/drawing/2014/main" id="{86FA22B0-24FA-47D3-B5FD-2A4F320C7FAB}"/>
                </a:ext>
              </a:extLst>
            </p:cNvPr>
            <p:cNvSpPr txBox="1"/>
            <p:nvPr/>
          </p:nvSpPr>
          <p:spPr>
            <a:xfrm>
              <a:off x="5081465" y="2882679"/>
              <a:ext cx="695063" cy="369332"/>
            </a:xfrm>
            <a:prstGeom prst="rect">
              <a:avLst/>
            </a:prstGeom>
            <a:noFill/>
          </p:spPr>
          <p:txBody>
            <a:bodyPr wrap="none" rtlCol="0">
              <a:spAutoFit/>
            </a:bodyPr>
            <a:lstStyle/>
            <a:p>
              <a:r>
                <a:rPr lang="sr-Latn-RS" sz="1200" dirty="0">
                  <a:latin typeface="Segoe UI Light" panose="020B0502040204020203" pitchFamily="34" charset="0"/>
                  <a:cs typeface="Segoe UI Light" panose="020B0502040204020203" pitchFamily="34" charset="0"/>
                </a:rPr>
                <a:t>FCF </a:t>
              </a:r>
              <a:r>
                <a:rPr lang="sr-Cyrl-RS" sz="1200" baseline="-25000" dirty="0">
                  <a:latin typeface="Segoe UI Light" panose="020B0502040204020203" pitchFamily="34" charset="0"/>
                  <a:cs typeface="Segoe UI Light" panose="020B0502040204020203" pitchFamily="34" charset="0"/>
                </a:rPr>
                <a:t>4</a:t>
              </a:r>
              <a:endParaRPr lang="en-GB" sz="1200" baseline="-25000" dirty="0">
                <a:latin typeface="Segoe UI Light" panose="020B0502040204020203" pitchFamily="34" charset="0"/>
                <a:cs typeface="Segoe UI Light" panose="020B0502040204020203" pitchFamily="34" charset="0"/>
              </a:endParaRPr>
            </a:p>
          </p:txBody>
        </p:sp>
        <p:sp>
          <p:nvSpPr>
            <p:cNvPr id="10" name="TextBox 9">
              <a:extLst>
                <a:ext uri="{FF2B5EF4-FFF2-40B4-BE49-F238E27FC236}">
                  <a16:creationId xmlns:a16="http://schemas.microsoft.com/office/drawing/2014/main" id="{925CFD0C-A859-4AF9-8100-85B3B419839A}"/>
                </a:ext>
              </a:extLst>
            </p:cNvPr>
            <p:cNvSpPr txBox="1"/>
            <p:nvPr/>
          </p:nvSpPr>
          <p:spPr>
            <a:xfrm>
              <a:off x="5806269" y="2891011"/>
              <a:ext cx="692925" cy="369332"/>
            </a:xfrm>
            <a:prstGeom prst="rect">
              <a:avLst/>
            </a:prstGeom>
            <a:noFill/>
          </p:spPr>
          <p:txBody>
            <a:bodyPr wrap="none" rtlCol="0">
              <a:spAutoFit/>
            </a:bodyPr>
            <a:lstStyle/>
            <a:p>
              <a:r>
                <a:rPr lang="sr-Latn-RS" sz="1200" dirty="0">
                  <a:latin typeface="Segoe UI Light" panose="020B0502040204020203" pitchFamily="34" charset="0"/>
                  <a:cs typeface="Segoe UI Light" panose="020B0502040204020203" pitchFamily="34" charset="0"/>
                </a:rPr>
                <a:t>FCF </a:t>
              </a:r>
              <a:r>
                <a:rPr lang="sr-Cyrl-RS" sz="1200" baseline="-25000" dirty="0">
                  <a:latin typeface="Segoe UI Light" panose="020B0502040204020203" pitchFamily="34" charset="0"/>
                  <a:cs typeface="Segoe UI Light" panose="020B0502040204020203" pitchFamily="34" charset="0"/>
                </a:rPr>
                <a:t>5</a:t>
              </a:r>
              <a:endParaRPr lang="en-GB" sz="1200" baseline="-25000" dirty="0">
                <a:latin typeface="Segoe UI Light" panose="020B0502040204020203" pitchFamily="34" charset="0"/>
                <a:cs typeface="Segoe UI Light" panose="020B0502040204020203" pitchFamily="34" charset="0"/>
              </a:endParaRPr>
            </a:p>
          </p:txBody>
        </p:sp>
        <p:sp>
          <p:nvSpPr>
            <p:cNvPr id="11" name="TextBox 10">
              <a:extLst>
                <a:ext uri="{FF2B5EF4-FFF2-40B4-BE49-F238E27FC236}">
                  <a16:creationId xmlns:a16="http://schemas.microsoft.com/office/drawing/2014/main" id="{AE95D6EC-E375-49F0-88E0-8048BA53D085}"/>
                </a:ext>
              </a:extLst>
            </p:cNvPr>
            <p:cNvSpPr txBox="1"/>
            <p:nvPr/>
          </p:nvSpPr>
          <p:spPr>
            <a:xfrm>
              <a:off x="6528849" y="2873283"/>
              <a:ext cx="692925" cy="369332"/>
            </a:xfrm>
            <a:prstGeom prst="rect">
              <a:avLst/>
            </a:prstGeom>
            <a:noFill/>
          </p:spPr>
          <p:txBody>
            <a:bodyPr wrap="none" rtlCol="0">
              <a:spAutoFit/>
            </a:bodyPr>
            <a:lstStyle/>
            <a:p>
              <a:r>
                <a:rPr lang="sr-Latn-RS" sz="1200" dirty="0">
                  <a:latin typeface="Segoe UI Light" panose="020B0502040204020203" pitchFamily="34" charset="0"/>
                  <a:cs typeface="Segoe UI Light" panose="020B0502040204020203" pitchFamily="34" charset="0"/>
                </a:rPr>
                <a:t>FCF </a:t>
              </a:r>
              <a:r>
                <a:rPr lang="sr-Cyrl-RS" sz="1200" baseline="-25000" dirty="0">
                  <a:latin typeface="Segoe UI Light" panose="020B0502040204020203" pitchFamily="34" charset="0"/>
                  <a:cs typeface="Segoe UI Light" panose="020B0502040204020203" pitchFamily="34" charset="0"/>
                </a:rPr>
                <a:t>6</a:t>
              </a:r>
              <a:endParaRPr lang="en-GB" sz="1200" baseline="-25000" dirty="0">
                <a:latin typeface="Segoe UI Light" panose="020B0502040204020203" pitchFamily="34" charset="0"/>
                <a:cs typeface="Segoe UI Light" panose="020B0502040204020203" pitchFamily="34" charset="0"/>
              </a:endParaRPr>
            </a:p>
          </p:txBody>
        </p:sp>
        <p:sp>
          <p:nvSpPr>
            <p:cNvPr id="12" name="TextBox 11">
              <a:extLst>
                <a:ext uri="{FF2B5EF4-FFF2-40B4-BE49-F238E27FC236}">
                  <a16:creationId xmlns:a16="http://schemas.microsoft.com/office/drawing/2014/main" id="{294EA06A-1227-44FF-B490-C7690A4B8739}"/>
                </a:ext>
              </a:extLst>
            </p:cNvPr>
            <p:cNvSpPr txBox="1"/>
            <p:nvPr/>
          </p:nvSpPr>
          <p:spPr>
            <a:xfrm>
              <a:off x="8062900" y="2856426"/>
              <a:ext cx="695063" cy="369332"/>
            </a:xfrm>
            <a:prstGeom prst="rect">
              <a:avLst/>
            </a:prstGeom>
            <a:noFill/>
          </p:spPr>
          <p:txBody>
            <a:bodyPr wrap="none" rtlCol="0">
              <a:spAutoFit/>
            </a:bodyPr>
            <a:lstStyle/>
            <a:p>
              <a:r>
                <a:rPr lang="sr-Latn-RS" sz="1200" dirty="0">
                  <a:latin typeface="Segoe UI Light" panose="020B0502040204020203" pitchFamily="34" charset="0"/>
                  <a:cs typeface="Segoe UI Light" panose="020B0502040204020203" pitchFamily="34" charset="0"/>
                </a:rPr>
                <a:t>FCF </a:t>
              </a:r>
              <a:r>
                <a:rPr lang="en-US" sz="1200" baseline="-25000" dirty="0">
                  <a:latin typeface="Segoe UI Light" panose="020B0502040204020203" pitchFamily="34" charset="0"/>
                  <a:cs typeface="Segoe UI Light" panose="020B0502040204020203" pitchFamily="34" charset="0"/>
                </a:rPr>
                <a:t>n</a:t>
              </a:r>
              <a:endParaRPr lang="en-GB" sz="1200" baseline="-25000" dirty="0">
                <a:latin typeface="Segoe UI Light" panose="020B0502040204020203" pitchFamily="34" charset="0"/>
                <a:cs typeface="Segoe UI Light" panose="020B0502040204020203" pitchFamily="34" charset="0"/>
              </a:endParaRPr>
            </a:p>
          </p:txBody>
        </p:sp>
        <p:sp>
          <p:nvSpPr>
            <p:cNvPr id="13" name="TextBox 12">
              <a:extLst>
                <a:ext uri="{FF2B5EF4-FFF2-40B4-BE49-F238E27FC236}">
                  <a16:creationId xmlns:a16="http://schemas.microsoft.com/office/drawing/2014/main" id="{7F77B6F0-21DB-44F3-89FC-11EB24CABE50}"/>
                </a:ext>
              </a:extLst>
            </p:cNvPr>
            <p:cNvSpPr txBox="1"/>
            <p:nvPr/>
          </p:nvSpPr>
          <p:spPr>
            <a:xfrm>
              <a:off x="677046" y="4561422"/>
              <a:ext cx="1534931" cy="369332"/>
            </a:xfrm>
            <a:prstGeom prst="rect">
              <a:avLst/>
            </a:prstGeom>
            <a:solidFill>
              <a:schemeClr val="accent4">
                <a:lumMod val="10000"/>
                <a:lumOff val="90000"/>
              </a:schemeClr>
            </a:solidFill>
            <a:ln>
              <a:solidFill>
                <a:schemeClr val="accent1">
                  <a:lumMod val="60000"/>
                  <a:lumOff val="40000"/>
                </a:schemeClr>
              </a:solidFill>
            </a:ln>
          </p:spPr>
          <p:txBody>
            <a:bodyPr wrap="square" rtlCol="0">
              <a:spAutoFit/>
            </a:bodyPr>
            <a:lstStyle/>
            <a:p>
              <a:pPr algn="ctr"/>
              <a:r>
                <a:rPr lang="sr-Cyrl-RS" sz="1200" dirty="0">
                  <a:latin typeface="Segoe UI Light" panose="020B0502040204020203" pitchFamily="34" charset="0"/>
                  <a:cs typeface="Segoe UI Light" panose="020B0502040204020203" pitchFamily="34" charset="0"/>
                </a:rPr>
                <a:t>Вредност</a:t>
              </a:r>
              <a:endParaRPr lang="en-GB" sz="1200" baseline="-25000" dirty="0">
                <a:latin typeface="Segoe UI Light" panose="020B0502040204020203" pitchFamily="34" charset="0"/>
                <a:cs typeface="Segoe UI Light" panose="020B0502040204020203" pitchFamily="34" charset="0"/>
              </a:endParaRPr>
            </a:p>
          </p:txBody>
        </p:sp>
        <p:cxnSp>
          <p:nvCxnSpPr>
            <p:cNvPr id="14" name="Elbow Connector 29">
              <a:extLst>
                <a:ext uri="{FF2B5EF4-FFF2-40B4-BE49-F238E27FC236}">
                  <a16:creationId xmlns:a16="http://schemas.microsoft.com/office/drawing/2014/main" id="{CA4F84AE-430A-4FED-88A5-4F822813F8FC}"/>
                </a:ext>
              </a:extLst>
            </p:cNvPr>
            <p:cNvCxnSpPr>
              <a:cxnSpLocks/>
            </p:cNvCxnSpPr>
            <p:nvPr/>
          </p:nvCxnSpPr>
          <p:spPr>
            <a:xfrm rot="5400000">
              <a:off x="1983692" y="3503886"/>
              <a:ext cx="1470490" cy="101391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5" name="Elbow Connector 34">
              <a:extLst>
                <a:ext uri="{FF2B5EF4-FFF2-40B4-BE49-F238E27FC236}">
                  <a16:creationId xmlns:a16="http://schemas.microsoft.com/office/drawing/2014/main" id="{A6B3A74C-1456-4D32-9E02-57EAFC8FA7B4}"/>
                </a:ext>
              </a:extLst>
            </p:cNvPr>
            <p:cNvCxnSpPr>
              <a:endCxn id="13" idx="3"/>
            </p:cNvCxnSpPr>
            <p:nvPr/>
          </p:nvCxnSpPr>
          <p:spPr>
            <a:xfrm rot="10800000" flipV="1">
              <a:off x="2211977" y="3269254"/>
              <a:ext cx="1740349" cy="1476833"/>
            </a:xfrm>
            <a:prstGeom prst="bentConnector3">
              <a:avLst>
                <a:gd name="adj1" fmla="val -165068"/>
              </a:avLst>
            </a:prstGeom>
            <a:ln>
              <a:tailEnd type="triangle"/>
            </a:ln>
          </p:spPr>
          <p:style>
            <a:lnRef idx="1">
              <a:schemeClr val="dk1"/>
            </a:lnRef>
            <a:fillRef idx="0">
              <a:schemeClr val="dk1"/>
            </a:fillRef>
            <a:effectRef idx="0">
              <a:schemeClr val="dk1"/>
            </a:effectRef>
            <a:fontRef idx="minor">
              <a:schemeClr val="tx1"/>
            </a:fontRef>
          </p:style>
        </p:cxnSp>
        <p:cxnSp>
          <p:nvCxnSpPr>
            <p:cNvPr id="16" name="Elbow Connector 41">
              <a:extLst>
                <a:ext uri="{FF2B5EF4-FFF2-40B4-BE49-F238E27FC236}">
                  <a16:creationId xmlns:a16="http://schemas.microsoft.com/office/drawing/2014/main" id="{4EE1534C-2AC2-4566-A12B-8D7DEB8694C3}"/>
                </a:ext>
              </a:extLst>
            </p:cNvPr>
            <p:cNvCxnSpPr>
              <a:endCxn id="13" idx="3"/>
            </p:cNvCxnSpPr>
            <p:nvPr/>
          </p:nvCxnSpPr>
          <p:spPr>
            <a:xfrm rot="10800000" flipV="1">
              <a:off x="2211978" y="3269254"/>
              <a:ext cx="2462935" cy="1476833"/>
            </a:xfrm>
            <a:prstGeom prst="bentConnector3">
              <a:avLst>
                <a:gd name="adj1" fmla="val -30688"/>
              </a:avLst>
            </a:prstGeom>
            <a:ln>
              <a:tailEnd type="triangle"/>
            </a:ln>
          </p:spPr>
          <p:style>
            <a:lnRef idx="1">
              <a:schemeClr val="dk1"/>
            </a:lnRef>
            <a:fillRef idx="0">
              <a:schemeClr val="dk1"/>
            </a:fillRef>
            <a:effectRef idx="0">
              <a:schemeClr val="dk1"/>
            </a:effectRef>
            <a:fontRef idx="minor">
              <a:schemeClr val="tx1"/>
            </a:fontRef>
          </p:style>
        </p:cxnSp>
        <p:cxnSp>
          <p:nvCxnSpPr>
            <p:cNvPr id="17" name="Elbow Connector 44">
              <a:extLst>
                <a:ext uri="{FF2B5EF4-FFF2-40B4-BE49-F238E27FC236}">
                  <a16:creationId xmlns:a16="http://schemas.microsoft.com/office/drawing/2014/main" id="{96AA1AD5-0FFF-4E45-922F-0AC8F4B79137}"/>
                </a:ext>
              </a:extLst>
            </p:cNvPr>
            <p:cNvCxnSpPr>
              <a:endCxn id="13" idx="3"/>
            </p:cNvCxnSpPr>
            <p:nvPr/>
          </p:nvCxnSpPr>
          <p:spPr>
            <a:xfrm rot="10800000" flipV="1">
              <a:off x="2211978" y="3269255"/>
              <a:ext cx="3160599" cy="1476834"/>
            </a:xfrm>
            <a:prstGeom prst="bentConnector3">
              <a:avLst>
                <a:gd name="adj1" fmla="val 43828"/>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3F02351E-BFD4-4852-ADE4-BC8A8B1CD651}"/>
                </a:ext>
              </a:extLst>
            </p:cNvPr>
            <p:cNvSpPr txBox="1"/>
            <p:nvPr/>
          </p:nvSpPr>
          <p:spPr>
            <a:xfrm>
              <a:off x="9596952" y="2965035"/>
              <a:ext cx="2199273" cy="615553"/>
            </a:xfrm>
            <a:prstGeom prst="rect">
              <a:avLst/>
            </a:prstGeom>
            <a:noFill/>
            <a:ln>
              <a:noFill/>
            </a:ln>
          </p:spPr>
          <p:txBody>
            <a:bodyPr wrap="square" rtlCol="0">
              <a:spAutoFit/>
            </a:bodyPr>
            <a:lstStyle/>
            <a:p>
              <a:pPr algn="ctr"/>
              <a:r>
                <a:rPr lang="sr-Cyrl-RS" sz="1200" dirty="0">
                  <a:latin typeface="Segoe UI Light" panose="020B0502040204020203" pitchFamily="34" charset="0"/>
                  <a:cs typeface="Segoe UI Light" panose="020B0502040204020203" pitchFamily="34" charset="0"/>
                </a:rPr>
                <a:t>Дужник наставља да послује</a:t>
              </a:r>
              <a:endParaRPr lang="en-GB" sz="1200" baseline="-25000" dirty="0">
                <a:latin typeface="Segoe UI Light" panose="020B0502040204020203" pitchFamily="34" charset="0"/>
                <a:cs typeface="Segoe UI Light" panose="020B0502040204020203" pitchFamily="34" charset="0"/>
              </a:endParaRPr>
            </a:p>
          </p:txBody>
        </p:sp>
        <p:sp>
          <p:nvSpPr>
            <p:cNvPr id="19" name="TextBox 18">
              <a:extLst>
                <a:ext uri="{FF2B5EF4-FFF2-40B4-BE49-F238E27FC236}">
                  <a16:creationId xmlns:a16="http://schemas.microsoft.com/office/drawing/2014/main" id="{B77CCD66-4B30-44BF-AE3D-03C65D000467}"/>
                </a:ext>
              </a:extLst>
            </p:cNvPr>
            <p:cNvSpPr txBox="1"/>
            <p:nvPr/>
          </p:nvSpPr>
          <p:spPr>
            <a:xfrm>
              <a:off x="7111060" y="4317370"/>
              <a:ext cx="2257581" cy="369332"/>
            </a:xfrm>
            <a:prstGeom prst="rect">
              <a:avLst/>
            </a:prstGeom>
            <a:solidFill>
              <a:schemeClr val="accent4">
                <a:lumMod val="10000"/>
                <a:lumOff val="90000"/>
              </a:schemeClr>
            </a:solidFill>
            <a:ln>
              <a:solidFill>
                <a:schemeClr val="accent1">
                  <a:lumMod val="60000"/>
                  <a:lumOff val="40000"/>
                </a:schemeClr>
              </a:solidFill>
            </a:ln>
          </p:spPr>
          <p:txBody>
            <a:bodyPr wrap="square" rtlCol="0">
              <a:spAutoFit/>
            </a:bodyPr>
            <a:lstStyle/>
            <a:p>
              <a:pPr algn="ctr"/>
              <a:r>
                <a:rPr lang="sr-Cyrl-RS" sz="1200" dirty="0" err="1">
                  <a:latin typeface="Segoe UI Light" panose="020B0502040204020203" pitchFamily="34" charset="0"/>
                  <a:cs typeface="Segoe UI Light" panose="020B0502040204020203" pitchFamily="34" charset="0"/>
                </a:rPr>
                <a:t>Резидуал</a:t>
              </a:r>
              <a:endParaRPr lang="en-GB" sz="1200" baseline="-25000" dirty="0">
                <a:latin typeface="Segoe UI Light" panose="020B0502040204020203" pitchFamily="34" charset="0"/>
                <a:cs typeface="Segoe UI Light" panose="020B0502040204020203" pitchFamily="34" charset="0"/>
              </a:endParaRPr>
            </a:p>
          </p:txBody>
        </p:sp>
        <p:sp>
          <p:nvSpPr>
            <p:cNvPr id="20" name="TextBox 19">
              <a:extLst>
                <a:ext uri="{FF2B5EF4-FFF2-40B4-BE49-F238E27FC236}">
                  <a16:creationId xmlns:a16="http://schemas.microsoft.com/office/drawing/2014/main" id="{8E922AB8-5D43-48AB-99DC-BF87B6F5C156}"/>
                </a:ext>
              </a:extLst>
            </p:cNvPr>
            <p:cNvSpPr txBox="1"/>
            <p:nvPr/>
          </p:nvSpPr>
          <p:spPr>
            <a:xfrm>
              <a:off x="2815529" y="2280994"/>
              <a:ext cx="4103887" cy="369332"/>
            </a:xfrm>
            <a:prstGeom prst="rect">
              <a:avLst/>
            </a:prstGeom>
            <a:solidFill>
              <a:schemeClr val="accent4">
                <a:lumMod val="10000"/>
                <a:lumOff val="90000"/>
              </a:schemeClr>
            </a:solidFill>
            <a:ln>
              <a:solidFill>
                <a:schemeClr val="accent1">
                  <a:lumMod val="60000"/>
                  <a:lumOff val="40000"/>
                </a:schemeClr>
              </a:solidFill>
            </a:ln>
          </p:spPr>
          <p:txBody>
            <a:bodyPr wrap="square" rtlCol="0">
              <a:spAutoFit/>
            </a:bodyPr>
            <a:lstStyle/>
            <a:p>
              <a:pPr algn="ctr"/>
              <a:r>
                <a:rPr lang="sr-Cyrl-RS" sz="1200" dirty="0">
                  <a:latin typeface="Segoe UI Light" panose="020B0502040204020203" pitchFamily="34" charset="0"/>
                  <a:cs typeface="Segoe UI Light" panose="020B0502040204020203" pitchFamily="34" charset="0"/>
                </a:rPr>
                <a:t>Пројекције слободног новчаног тока (</a:t>
              </a:r>
              <a:r>
                <a:rPr lang="en-US" sz="1200" dirty="0">
                  <a:latin typeface="Segoe UI Light" panose="020B0502040204020203" pitchFamily="34" charset="0"/>
                  <a:cs typeface="Segoe UI Light" panose="020B0502040204020203" pitchFamily="34" charset="0"/>
                </a:rPr>
                <a:t>FCF</a:t>
              </a:r>
              <a:r>
                <a:rPr lang="sr-Cyrl-RS" sz="1200" dirty="0">
                  <a:latin typeface="Segoe UI Light" panose="020B0502040204020203" pitchFamily="34" charset="0"/>
                  <a:cs typeface="Segoe UI Light" panose="020B0502040204020203" pitchFamily="34" charset="0"/>
                </a:rPr>
                <a:t>)</a:t>
              </a:r>
              <a:endParaRPr lang="en-GB" sz="1200" baseline="-25000" dirty="0">
                <a:latin typeface="Segoe UI Light" panose="020B0502040204020203" pitchFamily="34" charset="0"/>
                <a:cs typeface="Segoe UI Light" panose="020B0502040204020203" pitchFamily="34" charset="0"/>
              </a:endParaRPr>
            </a:p>
          </p:txBody>
        </p:sp>
        <p:sp>
          <p:nvSpPr>
            <p:cNvPr id="21" name="Left Brace 20">
              <a:extLst>
                <a:ext uri="{FF2B5EF4-FFF2-40B4-BE49-F238E27FC236}">
                  <a16:creationId xmlns:a16="http://schemas.microsoft.com/office/drawing/2014/main" id="{16156FD6-4E16-406B-AED1-0BD1CC77C4A4}"/>
                </a:ext>
              </a:extLst>
            </p:cNvPr>
            <p:cNvSpPr/>
            <p:nvPr/>
          </p:nvSpPr>
          <p:spPr>
            <a:xfrm rot="5400000">
              <a:off x="4786846" y="775435"/>
              <a:ext cx="463611" cy="416773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13">
                <a:latin typeface="Segoe UI Light" panose="020B0502040204020203" pitchFamily="34" charset="0"/>
                <a:cs typeface="Segoe UI Light" panose="020B0502040204020203" pitchFamily="34" charset="0"/>
              </a:endParaRPr>
            </a:p>
          </p:txBody>
        </p:sp>
        <p:sp>
          <p:nvSpPr>
            <p:cNvPr id="22" name="TextBox 21">
              <a:extLst>
                <a:ext uri="{FF2B5EF4-FFF2-40B4-BE49-F238E27FC236}">
                  <a16:creationId xmlns:a16="http://schemas.microsoft.com/office/drawing/2014/main" id="{F4F8A3AD-DFF6-4F2E-A9DA-F7B93F63DBF2}"/>
                </a:ext>
              </a:extLst>
            </p:cNvPr>
            <p:cNvSpPr txBox="1"/>
            <p:nvPr/>
          </p:nvSpPr>
          <p:spPr>
            <a:xfrm>
              <a:off x="7285854" y="2289039"/>
              <a:ext cx="2199273" cy="615553"/>
            </a:xfrm>
            <a:prstGeom prst="rect">
              <a:avLst/>
            </a:prstGeom>
            <a:noFill/>
            <a:ln>
              <a:noFill/>
            </a:ln>
          </p:spPr>
          <p:txBody>
            <a:bodyPr wrap="square" rtlCol="0">
              <a:spAutoFit/>
            </a:bodyPr>
            <a:lstStyle/>
            <a:p>
              <a:pPr algn="ctr"/>
              <a:r>
                <a:rPr lang="sr-Cyrl-RS" sz="1200" dirty="0">
                  <a:latin typeface="Segoe UI Light" panose="020B0502040204020203" pitchFamily="34" charset="0"/>
                  <a:cs typeface="Segoe UI Light" panose="020B0502040204020203" pitchFamily="34" charset="0"/>
                </a:rPr>
                <a:t>Стабилан ниво пословања</a:t>
              </a:r>
              <a:endParaRPr lang="en-GB" sz="1200" baseline="-25000" dirty="0">
                <a:latin typeface="Segoe UI Light" panose="020B0502040204020203" pitchFamily="34" charset="0"/>
                <a:cs typeface="Segoe UI Light" panose="020B0502040204020203" pitchFamily="34" charset="0"/>
              </a:endParaRPr>
            </a:p>
          </p:txBody>
        </p:sp>
        <p:cxnSp>
          <p:nvCxnSpPr>
            <p:cNvPr id="23" name="Elbow Connector 67">
              <a:extLst>
                <a:ext uri="{FF2B5EF4-FFF2-40B4-BE49-F238E27FC236}">
                  <a16:creationId xmlns:a16="http://schemas.microsoft.com/office/drawing/2014/main" id="{76A387EF-51E5-4FBA-AE9A-B7DF364E0CBD}"/>
                </a:ext>
              </a:extLst>
            </p:cNvPr>
            <p:cNvCxnSpPr>
              <a:stCxn id="19" idx="2"/>
              <a:endCxn id="13" idx="2"/>
            </p:cNvCxnSpPr>
            <p:nvPr/>
          </p:nvCxnSpPr>
          <p:spPr>
            <a:xfrm rot="5400000">
              <a:off x="4720156" y="1411058"/>
              <a:ext cx="244052" cy="6795339"/>
            </a:xfrm>
            <a:prstGeom prst="bentConnector3">
              <a:avLst>
                <a:gd name="adj1" fmla="val 22489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2A0AD02A-6098-4CC4-B84E-50D5C848FB42}"/>
                </a:ext>
              </a:extLst>
            </p:cNvPr>
            <p:cNvSpPr txBox="1"/>
            <p:nvPr/>
          </p:nvSpPr>
          <p:spPr>
            <a:xfrm>
              <a:off x="2514609" y="5071421"/>
              <a:ext cx="4320595" cy="287259"/>
            </a:xfrm>
            <a:prstGeom prst="rect">
              <a:avLst/>
            </a:prstGeom>
            <a:noFill/>
            <a:ln>
              <a:noFill/>
            </a:ln>
          </p:spPr>
          <p:txBody>
            <a:bodyPr wrap="square" rtlCol="0">
              <a:spAutoFit/>
            </a:bodyPr>
            <a:lstStyle/>
            <a:p>
              <a:pPr algn="ctr"/>
              <a:endParaRPr lang="en-GB" sz="1200" baseline="-25000" dirty="0">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1063881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2FE2CF-C9EF-4A7F-B058-4D059023DD7E}"/>
              </a:ext>
            </a:extLst>
          </p:cNvPr>
          <p:cNvSpPr>
            <a:spLocks noGrp="1"/>
          </p:cNvSpPr>
          <p:nvPr>
            <p:ph sz="quarter" idx="10"/>
          </p:nvPr>
        </p:nvSpPr>
        <p:spPr>
          <a:xfrm>
            <a:off x="457869" y="1460501"/>
            <a:ext cx="11253740" cy="4600863"/>
          </a:xfrm>
        </p:spPr>
        <p:txBody>
          <a:bodyPr>
            <a:normAutofit/>
          </a:bodyPr>
          <a:lstStyle/>
          <a:p>
            <a:r>
              <a:rPr lang="ru-RU" dirty="0"/>
              <a:t>Слободни новчани ток је оперативни приход генерисан оперативном имовином компаније коригован за:</a:t>
            </a:r>
          </a:p>
          <a:p>
            <a:pPr lvl="3"/>
            <a:r>
              <a:rPr lang="ru-RU" dirty="0"/>
              <a:t>порезе</a:t>
            </a:r>
          </a:p>
          <a:p>
            <a:pPr lvl="3"/>
            <a:r>
              <a:rPr lang="ru-RU" dirty="0"/>
              <a:t>безготовинске трошкове (као што су амортизација).</a:t>
            </a:r>
          </a:p>
          <a:p>
            <a:pPr lvl="3"/>
            <a:r>
              <a:rPr lang="ru-RU" dirty="0"/>
              <a:t>захтеве за обртним капиталом и</a:t>
            </a:r>
          </a:p>
          <a:p>
            <a:pPr lvl="3"/>
            <a:r>
              <a:rPr lang="ru-RU" dirty="0"/>
              <a:t>капиталне издатке.</a:t>
            </a:r>
          </a:p>
          <a:p>
            <a:r>
              <a:rPr lang="ru-RU" dirty="0"/>
              <a:t>Слободни новчани токови се одређују независно од структуре капитала.</a:t>
            </a:r>
          </a:p>
          <a:p>
            <a:pPr algn="ctr"/>
            <a:endParaRPr lang="ru-RU" dirty="0">
              <a:solidFill>
                <a:srgbClr val="FF0000"/>
              </a:solidFill>
            </a:endParaRPr>
          </a:p>
          <a:p>
            <a:pPr algn="ctr"/>
            <a:r>
              <a:rPr lang="ru-RU" dirty="0">
                <a:solidFill>
                  <a:srgbClr val="FF0000"/>
                </a:solidFill>
              </a:rPr>
              <a:t>Колико новца дужник има за сервисирање дуга! </a:t>
            </a:r>
            <a:endParaRPr lang="en-US" dirty="0">
              <a:solidFill>
                <a:srgbClr val="FF0000"/>
              </a:solidFill>
            </a:endParaRPr>
          </a:p>
        </p:txBody>
      </p:sp>
      <p:sp>
        <p:nvSpPr>
          <p:cNvPr id="3" name="Title 2">
            <a:extLst>
              <a:ext uri="{FF2B5EF4-FFF2-40B4-BE49-F238E27FC236}">
                <a16:creationId xmlns:a16="http://schemas.microsoft.com/office/drawing/2014/main" id="{DED1FE34-C19B-4436-B2F2-D3DB6E66AAF8}"/>
              </a:ext>
            </a:extLst>
          </p:cNvPr>
          <p:cNvSpPr>
            <a:spLocks noGrp="1"/>
          </p:cNvSpPr>
          <p:nvPr>
            <p:ph type="title"/>
          </p:nvPr>
        </p:nvSpPr>
        <p:spPr>
          <a:xfrm>
            <a:off x="475913" y="301627"/>
            <a:ext cx="11282705" cy="756707"/>
          </a:xfrm>
        </p:spPr>
        <p:txBody>
          <a:bodyPr/>
          <a:lstStyle/>
          <a:p>
            <a:r>
              <a:rPr lang="sr-Cyrl-RS" dirty="0"/>
              <a:t>Слободни новчани ток</a:t>
            </a:r>
            <a:endParaRPr lang="en-US" dirty="0"/>
          </a:p>
        </p:txBody>
      </p:sp>
    </p:spTree>
    <p:extLst>
      <p:ext uri="{BB962C8B-B14F-4D97-AF65-F5344CB8AC3E}">
        <p14:creationId xmlns:p14="http://schemas.microsoft.com/office/powerpoint/2010/main" val="3544073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E4F862-588B-446F-B252-46597F02AE60}"/>
              </a:ext>
            </a:extLst>
          </p:cNvPr>
          <p:cNvSpPr>
            <a:spLocks noGrp="1"/>
          </p:cNvSpPr>
          <p:nvPr>
            <p:ph sz="quarter" idx="10"/>
          </p:nvPr>
        </p:nvSpPr>
        <p:spPr>
          <a:xfrm>
            <a:off x="457869" y="1460501"/>
            <a:ext cx="11253740" cy="4600863"/>
          </a:xfrm>
        </p:spPr>
        <p:txBody>
          <a:bodyPr/>
          <a:lstStyle/>
          <a:p>
            <a:r>
              <a:rPr lang="ru-RU" dirty="0"/>
              <a:t>Слободни новчани ток (</a:t>
            </a:r>
            <a:r>
              <a:rPr lang="en-US" dirty="0"/>
              <a:t>FCF</a:t>
            </a:r>
            <a:r>
              <a:rPr lang="sr-Cyrl-RS" dirty="0"/>
              <a:t>) је </a:t>
            </a:r>
            <a:r>
              <a:rPr lang="ru-RU" dirty="0"/>
              <a:t>показатељ је пословања компаније и њених перформанси.</a:t>
            </a:r>
          </a:p>
          <a:p>
            <a:r>
              <a:rPr lang="ru-RU" dirty="0"/>
              <a:t>Слободни новчани ток узима у обзир све приливе готовине у облику прихода. све одливе готовине у облику уобичајених трошкова и сву реинвестирану готовину за раст пословања.</a:t>
            </a:r>
          </a:p>
          <a:p>
            <a:r>
              <a:rPr lang="ru-RU" dirty="0"/>
              <a:t>Новац који је остао након спровођења свих ових операција представља Слободни новчани ток компаније.</a:t>
            </a:r>
            <a:endParaRPr lang="en-US" dirty="0"/>
          </a:p>
        </p:txBody>
      </p:sp>
      <p:sp>
        <p:nvSpPr>
          <p:cNvPr id="3" name="Title 2">
            <a:extLst>
              <a:ext uri="{FF2B5EF4-FFF2-40B4-BE49-F238E27FC236}">
                <a16:creationId xmlns:a16="http://schemas.microsoft.com/office/drawing/2014/main" id="{E237A89D-DA41-4729-BDDE-8A9F05972908}"/>
              </a:ext>
            </a:extLst>
          </p:cNvPr>
          <p:cNvSpPr>
            <a:spLocks noGrp="1"/>
          </p:cNvSpPr>
          <p:nvPr>
            <p:ph type="title"/>
          </p:nvPr>
        </p:nvSpPr>
        <p:spPr>
          <a:xfrm>
            <a:off x="475913" y="301627"/>
            <a:ext cx="11282705" cy="756707"/>
          </a:xfrm>
        </p:spPr>
        <p:txBody>
          <a:bodyPr/>
          <a:lstStyle/>
          <a:p>
            <a:r>
              <a:rPr lang="sr-Cyrl-RS" dirty="0"/>
              <a:t>Слободни новчани ток (</a:t>
            </a:r>
            <a:r>
              <a:rPr lang="sr-Latn-RS" dirty="0"/>
              <a:t>II)</a:t>
            </a:r>
            <a:endParaRPr lang="en-US" dirty="0"/>
          </a:p>
        </p:txBody>
      </p:sp>
    </p:spTree>
    <p:extLst>
      <p:ext uri="{BB962C8B-B14F-4D97-AF65-F5344CB8AC3E}">
        <p14:creationId xmlns:p14="http://schemas.microsoft.com/office/powerpoint/2010/main" val="1421613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AEBBA7-B084-449C-98BF-0D8EF6F9E55C}"/>
              </a:ext>
            </a:extLst>
          </p:cNvPr>
          <p:cNvSpPr>
            <a:spLocks noGrp="1"/>
          </p:cNvSpPr>
          <p:nvPr>
            <p:ph sz="quarter" idx="10"/>
          </p:nvPr>
        </p:nvSpPr>
        <p:spPr>
          <a:xfrm>
            <a:off x="457869" y="1460501"/>
            <a:ext cx="11253740" cy="4600863"/>
          </a:xfrm>
        </p:spPr>
        <p:txBody>
          <a:bodyPr>
            <a:normAutofit/>
          </a:bodyPr>
          <a:lstStyle/>
          <a:p>
            <a:r>
              <a:rPr lang="ru-RU" dirty="0"/>
              <a:t>Понекад ће процене изједначавати ЕБИТДА зараду пре камата, пореза и амортизације са </a:t>
            </a:r>
            <a:r>
              <a:rPr lang="sr-Cyrl-RS" dirty="0"/>
              <a:t>слободним новчаним током (</a:t>
            </a:r>
            <a:r>
              <a:rPr lang="en-US" dirty="0"/>
              <a:t>FCF</a:t>
            </a:r>
            <a:r>
              <a:rPr lang="sr-Cyrl-RS" dirty="0"/>
              <a:t>)</a:t>
            </a:r>
            <a:endParaRPr lang="ru-RU" dirty="0"/>
          </a:p>
          <a:p>
            <a:r>
              <a:rPr lang="ru-RU" dirty="0"/>
              <a:t>ЕБИТДА је само замена за новчани ток и не репрезентује увек тачно </a:t>
            </a:r>
            <a:r>
              <a:rPr lang="sr-Cyrl-RS" dirty="0"/>
              <a:t>слободни новчани ток (</a:t>
            </a:r>
            <a:r>
              <a:rPr lang="en-US" dirty="0"/>
              <a:t>FCF</a:t>
            </a:r>
            <a:r>
              <a:rPr lang="sr-Cyrl-RS" dirty="0"/>
              <a:t>)</a:t>
            </a:r>
            <a:endParaRPr lang="ru-RU" dirty="0"/>
          </a:p>
          <a:p>
            <a:r>
              <a:rPr lang="ru-RU" dirty="0"/>
              <a:t>ЕБИТДА </a:t>
            </a:r>
          </a:p>
          <a:p>
            <a:r>
              <a:rPr lang="ru-RU" dirty="0"/>
              <a:t>	не укључује трошкове камате и према томе елиминише ефекте структуре капитала и удела дуга у капиталу. </a:t>
            </a:r>
          </a:p>
          <a:p>
            <a:r>
              <a:rPr lang="ru-RU" dirty="0"/>
              <a:t>	не узима у обзир порезе који се морају платити или капиталне издатке који су можда потребни за одржавање или проширење пословања.</a:t>
            </a:r>
          </a:p>
          <a:p>
            <a:r>
              <a:rPr lang="sr-Cyrl-RS" dirty="0"/>
              <a:t>Слободни новчани ток (</a:t>
            </a:r>
            <a:r>
              <a:rPr lang="en-US" dirty="0"/>
              <a:t>FCF</a:t>
            </a:r>
            <a:r>
              <a:rPr lang="sr-Cyrl-RS" dirty="0"/>
              <a:t>)</a:t>
            </a:r>
            <a:r>
              <a:rPr lang="ru-RU" dirty="0"/>
              <a:t> треба да узме у обзир ове ставке.</a:t>
            </a:r>
          </a:p>
          <a:p>
            <a:r>
              <a:rPr lang="ru-RU" dirty="0"/>
              <a:t>ЕБИТДА је добра полазна основа за </a:t>
            </a:r>
            <a:r>
              <a:rPr lang="sr-Cyrl-RS" dirty="0"/>
              <a:t>слободни новчани ток (</a:t>
            </a:r>
            <a:r>
              <a:rPr lang="en-US" dirty="0"/>
              <a:t>FCF</a:t>
            </a:r>
            <a:r>
              <a:rPr lang="sr-Cyrl-RS" dirty="0"/>
              <a:t>),</a:t>
            </a:r>
            <a:r>
              <a:rPr lang="ru-RU" dirty="0"/>
              <a:t> али не треба претпостављати да је иста као </a:t>
            </a:r>
            <a:r>
              <a:rPr lang="sr-Cyrl-RS" dirty="0"/>
              <a:t>слободни новчани ток (</a:t>
            </a:r>
            <a:r>
              <a:rPr lang="en-US" dirty="0"/>
              <a:t>FCF</a:t>
            </a:r>
            <a:r>
              <a:rPr lang="sr-Cyrl-RS" dirty="0"/>
              <a:t>)</a:t>
            </a:r>
            <a:endParaRPr lang="ru-RU" dirty="0"/>
          </a:p>
        </p:txBody>
      </p:sp>
      <p:sp>
        <p:nvSpPr>
          <p:cNvPr id="3" name="Title 2">
            <a:extLst>
              <a:ext uri="{FF2B5EF4-FFF2-40B4-BE49-F238E27FC236}">
                <a16:creationId xmlns:a16="http://schemas.microsoft.com/office/drawing/2014/main" id="{F7E977A6-7B0C-4BAB-BC52-7DE3E13586CA}"/>
              </a:ext>
            </a:extLst>
          </p:cNvPr>
          <p:cNvSpPr>
            <a:spLocks noGrp="1"/>
          </p:cNvSpPr>
          <p:nvPr>
            <p:ph type="title"/>
          </p:nvPr>
        </p:nvSpPr>
        <p:spPr>
          <a:xfrm>
            <a:off x="475913" y="301627"/>
            <a:ext cx="11282705" cy="756707"/>
          </a:xfrm>
        </p:spPr>
        <p:txBody>
          <a:bodyPr/>
          <a:lstStyle/>
          <a:p>
            <a:r>
              <a:rPr lang="sr-Cyrl-RS" dirty="0"/>
              <a:t>ЕБИТДА у односу на Слободни новчани ток</a:t>
            </a:r>
            <a:endParaRPr lang="en-US" dirty="0"/>
          </a:p>
        </p:txBody>
      </p:sp>
    </p:spTree>
    <p:extLst>
      <p:ext uri="{BB962C8B-B14F-4D97-AF65-F5344CB8AC3E}">
        <p14:creationId xmlns:p14="http://schemas.microsoft.com/office/powerpoint/2010/main" val="24570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9FCD86-82C7-4837-9C54-1E7CF7E931CF}"/>
              </a:ext>
            </a:extLst>
          </p:cNvPr>
          <p:cNvSpPr>
            <a:spLocks noGrp="1"/>
          </p:cNvSpPr>
          <p:nvPr>
            <p:ph sz="quarter" idx="10"/>
          </p:nvPr>
        </p:nvSpPr>
        <p:spPr>
          <a:xfrm>
            <a:off x="457869" y="1460501"/>
            <a:ext cx="11253740" cy="4600863"/>
          </a:xfrm>
        </p:spPr>
        <p:txBody>
          <a:bodyPr/>
          <a:lstStyle/>
          <a:p>
            <a:r>
              <a:rPr lang="sr-Cyrl-RS" dirty="0"/>
              <a:t>Формула и обрачун ЕБИТ-а</a:t>
            </a:r>
            <a:endParaRPr lang="en-US" dirty="0"/>
          </a:p>
          <a:p>
            <a:r>
              <a:rPr lang="en-US" dirty="0"/>
              <a:t>	 </a:t>
            </a:r>
            <a:r>
              <a:rPr lang="sr-Cyrl-RS" dirty="0"/>
              <a:t>				ЕБИТ</a:t>
            </a:r>
            <a:r>
              <a:rPr lang="en-GB" dirty="0"/>
              <a:t> = </a:t>
            </a:r>
            <a:r>
              <a:rPr lang="sr-Cyrl-RS" dirty="0"/>
              <a:t>Пословни приходи </a:t>
            </a:r>
            <a:r>
              <a:rPr lang="en-GB" dirty="0"/>
              <a:t>− </a:t>
            </a:r>
            <a:r>
              <a:rPr lang="sr-Cyrl-RS" dirty="0"/>
              <a:t>Пословни расходи</a:t>
            </a:r>
            <a:endParaRPr lang="en-GB" dirty="0"/>
          </a:p>
          <a:p>
            <a:r>
              <a:rPr lang="sr-Cyrl-RS" dirty="0"/>
              <a:t>Или</a:t>
            </a:r>
            <a:r>
              <a:rPr lang="sr-Latn-RS" dirty="0"/>
              <a:t> </a:t>
            </a:r>
            <a:endParaRPr lang="en-GB" dirty="0"/>
          </a:p>
          <a:p>
            <a:r>
              <a:rPr lang="sr-Cyrl-RS" dirty="0"/>
              <a:t>					ЕБИТ</a:t>
            </a:r>
            <a:r>
              <a:rPr lang="en-GB" dirty="0"/>
              <a:t> = </a:t>
            </a:r>
            <a:r>
              <a:rPr lang="sr-Cyrl-RS" dirty="0"/>
              <a:t>Нето резултат </a:t>
            </a:r>
            <a:r>
              <a:rPr lang="en-GB" dirty="0"/>
              <a:t>+ </a:t>
            </a:r>
            <a:r>
              <a:rPr lang="sr-Cyrl-RS" dirty="0"/>
              <a:t>Камате</a:t>
            </a:r>
            <a:r>
              <a:rPr lang="en-GB" dirty="0"/>
              <a:t> + </a:t>
            </a:r>
            <a:r>
              <a:rPr lang="sr-Cyrl-RS" dirty="0"/>
              <a:t>Порези</a:t>
            </a:r>
            <a:endParaRPr lang="en-GB" dirty="0"/>
          </a:p>
          <a:p>
            <a:endParaRPr lang="en-US" dirty="0"/>
          </a:p>
        </p:txBody>
      </p:sp>
      <p:sp>
        <p:nvSpPr>
          <p:cNvPr id="3" name="Title 2">
            <a:extLst>
              <a:ext uri="{FF2B5EF4-FFF2-40B4-BE49-F238E27FC236}">
                <a16:creationId xmlns:a16="http://schemas.microsoft.com/office/drawing/2014/main" id="{5ED647A4-8ABC-495C-80A3-95E79D225DA9}"/>
              </a:ext>
            </a:extLst>
          </p:cNvPr>
          <p:cNvSpPr>
            <a:spLocks noGrp="1"/>
          </p:cNvSpPr>
          <p:nvPr>
            <p:ph type="title"/>
          </p:nvPr>
        </p:nvSpPr>
        <p:spPr>
          <a:xfrm>
            <a:off x="475913" y="301627"/>
            <a:ext cx="11282705" cy="756707"/>
          </a:xfrm>
        </p:spPr>
        <p:txBody>
          <a:bodyPr/>
          <a:lstStyle/>
          <a:p>
            <a:r>
              <a:rPr lang="sr-Cyrl-RS" dirty="0"/>
              <a:t>Слободни новчани ток полази од ЕБИТ-а</a:t>
            </a:r>
            <a:endParaRPr lang="en-US" dirty="0"/>
          </a:p>
        </p:txBody>
      </p:sp>
    </p:spTree>
    <p:extLst>
      <p:ext uri="{BB962C8B-B14F-4D97-AF65-F5344CB8AC3E}">
        <p14:creationId xmlns:p14="http://schemas.microsoft.com/office/powerpoint/2010/main" val="684467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A36DE7-B076-40D5-B868-8AF858D92213}"/>
              </a:ext>
            </a:extLst>
          </p:cNvPr>
          <p:cNvSpPr>
            <a:spLocks noGrp="1"/>
          </p:cNvSpPr>
          <p:nvPr>
            <p:ph sz="quarter" idx="10"/>
          </p:nvPr>
        </p:nvSpPr>
        <p:spPr>
          <a:xfrm>
            <a:off x="457869" y="1460501"/>
            <a:ext cx="11253740" cy="4600863"/>
          </a:xfrm>
        </p:spPr>
        <p:txBody>
          <a:bodyPr>
            <a:normAutofit/>
          </a:bodyPr>
          <a:lstStyle/>
          <a:p>
            <a:r>
              <a:rPr lang="ru-RU" dirty="0"/>
              <a:t>Обрачун слободног новчаног тока (</a:t>
            </a:r>
            <a:r>
              <a:rPr lang="en-US" dirty="0"/>
              <a:t>FCF) </a:t>
            </a:r>
            <a:r>
              <a:rPr lang="ru-RU" dirty="0"/>
              <a:t>започиње са ЕБИТ-ом. </a:t>
            </a:r>
          </a:p>
          <a:p>
            <a:r>
              <a:rPr lang="ru-RU" dirty="0"/>
              <a:t>Претвара се у </a:t>
            </a:r>
            <a:r>
              <a:rPr lang="en-US" dirty="0"/>
              <a:t>FCF</a:t>
            </a:r>
            <a:r>
              <a:rPr lang="ru-RU" dirty="0"/>
              <a:t> тако што на ЕБИТ додају: </a:t>
            </a:r>
          </a:p>
          <a:p>
            <a:r>
              <a:rPr lang="ru-RU" dirty="0"/>
              <a:t>	1) трошкови пореза по најнижој пореској стопи </a:t>
            </a:r>
          </a:p>
          <a:p>
            <a:r>
              <a:rPr lang="ru-RU" dirty="0"/>
              <a:t>	2) неготовински трошкови који су били укључени у трошкове продаје </a:t>
            </a:r>
          </a:p>
          <a:p>
            <a:r>
              <a:rPr lang="ru-RU" dirty="0"/>
              <a:t>	3) опште и административне трошкове и </a:t>
            </a:r>
          </a:p>
          <a:p>
            <a:r>
              <a:rPr lang="ru-RU" dirty="0"/>
              <a:t>	4) промене у обртном капиталу и капиталним издацима. </a:t>
            </a:r>
          </a:p>
        </p:txBody>
      </p:sp>
      <p:sp>
        <p:nvSpPr>
          <p:cNvPr id="3" name="Title 2">
            <a:extLst>
              <a:ext uri="{FF2B5EF4-FFF2-40B4-BE49-F238E27FC236}">
                <a16:creationId xmlns:a16="http://schemas.microsoft.com/office/drawing/2014/main" id="{ADBE5F6C-E4BA-47E5-A10E-8C5B4EEC2BBC}"/>
              </a:ext>
            </a:extLst>
          </p:cNvPr>
          <p:cNvSpPr>
            <a:spLocks noGrp="1"/>
          </p:cNvSpPr>
          <p:nvPr>
            <p:ph type="title"/>
          </p:nvPr>
        </p:nvSpPr>
        <p:spPr>
          <a:xfrm>
            <a:off x="475913" y="301627"/>
            <a:ext cx="11282705" cy="756707"/>
          </a:xfrm>
        </p:spPr>
        <p:txBody>
          <a:bodyPr/>
          <a:lstStyle/>
          <a:p>
            <a:r>
              <a:rPr lang="sr-Cyrl-RS" dirty="0"/>
              <a:t>Обрачун слободног новчаног тока </a:t>
            </a:r>
            <a:r>
              <a:rPr lang="en-US" dirty="0"/>
              <a:t>FCF</a:t>
            </a:r>
          </a:p>
        </p:txBody>
      </p:sp>
    </p:spTree>
    <p:extLst>
      <p:ext uri="{BB962C8B-B14F-4D97-AF65-F5344CB8AC3E}">
        <p14:creationId xmlns:p14="http://schemas.microsoft.com/office/powerpoint/2010/main" val="3804339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A36DE7-B076-40D5-B868-8AF858D92213}"/>
              </a:ext>
            </a:extLst>
          </p:cNvPr>
          <p:cNvSpPr>
            <a:spLocks noGrp="1"/>
          </p:cNvSpPr>
          <p:nvPr>
            <p:ph sz="quarter" idx="10"/>
          </p:nvPr>
        </p:nvSpPr>
        <p:spPr>
          <a:xfrm>
            <a:off x="457869" y="1460501"/>
            <a:ext cx="11253740" cy="4600863"/>
          </a:xfrm>
        </p:spPr>
        <p:txBody>
          <a:bodyPr>
            <a:normAutofit/>
          </a:bodyPr>
          <a:lstStyle/>
          <a:p>
            <a:pPr algn="ctr"/>
            <a:r>
              <a:rPr lang="en-US" dirty="0"/>
              <a:t>FCFF=(EBIT×(1−TR)) – D – CAPEX - IWC</a:t>
            </a:r>
          </a:p>
          <a:p>
            <a:pPr lvl="3"/>
            <a:endParaRPr lang="sr-Cyrl-RS" dirty="0"/>
          </a:p>
          <a:p>
            <a:pPr lvl="3"/>
            <a:r>
              <a:rPr lang="en-US" dirty="0"/>
              <a:t>EBIT=</a:t>
            </a:r>
            <a:r>
              <a:rPr lang="sr-Cyrl-RS" dirty="0"/>
              <a:t>Зарада пре трошкова камата и пореза</a:t>
            </a:r>
            <a:endParaRPr lang="en-US" dirty="0"/>
          </a:p>
          <a:p>
            <a:pPr lvl="3"/>
            <a:r>
              <a:rPr lang="en-US" dirty="0"/>
              <a:t>TR=</a:t>
            </a:r>
            <a:r>
              <a:rPr lang="sr-Cyrl-RS" dirty="0"/>
              <a:t>Пореска стопа</a:t>
            </a:r>
            <a:endParaRPr lang="en-US" dirty="0"/>
          </a:p>
          <a:p>
            <a:pPr lvl="3"/>
            <a:r>
              <a:rPr lang="en-US" dirty="0"/>
              <a:t>D= </a:t>
            </a:r>
            <a:r>
              <a:rPr lang="sr-Cyrl-RS" dirty="0"/>
              <a:t>Трошкови амортизације</a:t>
            </a:r>
            <a:endParaRPr lang="en-US" dirty="0"/>
          </a:p>
          <a:p>
            <a:pPr lvl="3"/>
            <a:r>
              <a:rPr lang="en-US" dirty="0"/>
              <a:t>CAPEX=</a:t>
            </a:r>
            <a:r>
              <a:rPr lang="sr-Cyrl-RS" dirty="0"/>
              <a:t>Дугорочне инвестиције</a:t>
            </a:r>
            <a:endParaRPr lang="en-US" dirty="0"/>
          </a:p>
          <a:p>
            <a:pPr lvl="3"/>
            <a:r>
              <a:rPr lang="en-US" dirty="0"/>
              <a:t>IWC=</a:t>
            </a:r>
            <a:r>
              <a:rPr lang="sr-Cyrl-RS" dirty="0"/>
              <a:t>Инвестиције у обртни капитал</a:t>
            </a:r>
            <a:endParaRPr lang="en-US" dirty="0"/>
          </a:p>
        </p:txBody>
      </p:sp>
      <p:sp>
        <p:nvSpPr>
          <p:cNvPr id="3" name="Title 2">
            <a:extLst>
              <a:ext uri="{FF2B5EF4-FFF2-40B4-BE49-F238E27FC236}">
                <a16:creationId xmlns:a16="http://schemas.microsoft.com/office/drawing/2014/main" id="{ADBE5F6C-E4BA-47E5-A10E-8C5B4EEC2BBC}"/>
              </a:ext>
            </a:extLst>
          </p:cNvPr>
          <p:cNvSpPr>
            <a:spLocks noGrp="1"/>
          </p:cNvSpPr>
          <p:nvPr>
            <p:ph type="title"/>
          </p:nvPr>
        </p:nvSpPr>
        <p:spPr>
          <a:xfrm>
            <a:off x="475913" y="301627"/>
            <a:ext cx="11282705" cy="756707"/>
          </a:xfrm>
        </p:spPr>
        <p:txBody>
          <a:bodyPr/>
          <a:lstStyle/>
          <a:p>
            <a:r>
              <a:rPr lang="sr-Cyrl-RS" dirty="0"/>
              <a:t>Обрачун слободног новчаног тока </a:t>
            </a:r>
            <a:r>
              <a:rPr lang="en-US" dirty="0"/>
              <a:t>FCF</a:t>
            </a:r>
          </a:p>
        </p:txBody>
      </p:sp>
    </p:spTree>
    <p:extLst>
      <p:ext uri="{BB962C8B-B14F-4D97-AF65-F5344CB8AC3E}">
        <p14:creationId xmlns:p14="http://schemas.microsoft.com/office/powerpoint/2010/main" val="3728356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D7747B-3466-4D5F-AA3F-80BBFCD6B083}"/>
              </a:ext>
            </a:extLst>
          </p:cNvPr>
          <p:cNvSpPr>
            <a:spLocks noGrp="1"/>
          </p:cNvSpPr>
          <p:nvPr>
            <p:ph sz="quarter" idx="10"/>
          </p:nvPr>
        </p:nvSpPr>
        <p:spPr/>
        <p:txBody>
          <a:bodyPr>
            <a:normAutofit fontScale="62500" lnSpcReduction="20000"/>
          </a:bodyPr>
          <a:lstStyle/>
          <a:p>
            <a:pPr marL="285750" indent="-285750" algn="just">
              <a:lnSpc>
                <a:spcPct val="110000"/>
              </a:lnSpc>
              <a:spcBef>
                <a:spcPts val="600"/>
              </a:spcBef>
              <a:spcAft>
                <a:spcPts val="600"/>
              </a:spcAft>
              <a:buFont typeface="Wingdings" panose="05000000000000000000" pitchFamily="2" charset="2"/>
              <a:buChar char="ü"/>
              <a:tabLst>
                <a:tab pos="8402638" algn="r"/>
              </a:tabLst>
            </a:pPr>
            <a:r>
              <a:rPr lang="ru-RU" sz="3500" dirty="0">
                <a:solidFill>
                  <a:schemeClr val="tx1"/>
                </a:solidFill>
              </a:rPr>
              <a:t>Обрачун </a:t>
            </a:r>
            <a:r>
              <a:rPr lang="en-US" sz="3500" dirty="0">
                <a:solidFill>
                  <a:schemeClr val="tx1"/>
                </a:solidFill>
              </a:rPr>
              <a:t>FCF</a:t>
            </a:r>
            <a:r>
              <a:rPr lang="ru-RU" sz="3500" dirty="0">
                <a:solidFill>
                  <a:schemeClr val="tx1"/>
                </a:solidFill>
              </a:rPr>
              <a:t> може имати неколико облика и важно је разумети сваку варијанту. </a:t>
            </a:r>
          </a:p>
          <a:p>
            <a:pPr marL="488950" lvl="3" indent="0" algn="just">
              <a:spcBef>
                <a:spcPts val="600"/>
              </a:spcBef>
              <a:spcAft>
                <a:spcPts val="0"/>
              </a:spcAft>
              <a:buNone/>
              <a:tabLst>
                <a:tab pos="8402638" algn="r"/>
              </a:tabLst>
            </a:pPr>
            <a:r>
              <a:rPr lang="en-US" sz="3500" dirty="0">
                <a:solidFill>
                  <a:schemeClr val="tx1"/>
                </a:solidFill>
              </a:rPr>
              <a:t>FCF = EBIT (1-TR) + D- CAPEX – WCI</a:t>
            </a:r>
          </a:p>
          <a:p>
            <a:pPr marL="488950" lvl="3" indent="0" algn="just">
              <a:spcBef>
                <a:spcPts val="600"/>
              </a:spcBef>
              <a:spcAft>
                <a:spcPts val="0"/>
              </a:spcAft>
              <a:buNone/>
              <a:tabLst>
                <a:tab pos="8402638" algn="r"/>
              </a:tabLst>
            </a:pPr>
            <a:r>
              <a:rPr lang="en-US" sz="3500" dirty="0">
                <a:solidFill>
                  <a:schemeClr val="tx1"/>
                </a:solidFill>
              </a:rPr>
              <a:t>FCF = EBITDA (1-TR) + D(TR) – CAPEX – WCI</a:t>
            </a:r>
          </a:p>
          <a:p>
            <a:pPr marL="285750" indent="-285750" algn="just">
              <a:lnSpc>
                <a:spcPct val="110000"/>
              </a:lnSpc>
              <a:spcBef>
                <a:spcPts val="600"/>
              </a:spcBef>
              <a:spcAft>
                <a:spcPts val="600"/>
              </a:spcAft>
              <a:buFont typeface="Wingdings" panose="05000000000000000000" pitchFamily="2" charset="2"/>
              <a:buChar char="ü"/>
              <a:tabLst>
                <a:tab pos="8402638" algn="r"/>
              </a:tabLst>
            </a:pPr>
            <a:r>
              <a:rPr lang="sr-Cyrl-BA" sz="3500" dirty="0">
                <a:solidFill>
                  <a:schemeClr val="tx1"/>
                </a:solidFill>
              </a:rPr>
              <a:t>Друга уобичајена једначина је:</a:t>
            </a:r>
            <a:endParaRPr lang="en-US" sz="3500" dirty="0">
              <a:solidFill>
                <a:schemeClr val="tx1"/>
              </a:solidFill>
            </a:endParaRPr>
          </a:p>
          <a:p>
            <a:pPr marL="488950" lvl="3" indent="0" algn="just">
              <a:spcBef>
                <a:spcPts val="600"/>
              </a:spcBef>
              <a:spcAft>
                <a:spcPts val="0"/>
              </a:spcAft>
              <a:buNone/>
              <a:tabLst>
                <a:tab pos="8402638" algn="r"/>
              </a:tabLst>
            </a:pPr>
            <a:r>
              <a:rPr lang="en-US" sz="3500" dirty="0">
                <a:solidFill>
                  <a:schemeClr val="tx1"/>
                </a:solidFill>
              </a:rPr>
              <a:t>​FCFF=NI+NC+(I×(1−TR))−CAPEX−WCI</a:t>
            </a:r>
          </a:p>
          <a:p>
            <a:pPr marL="488950" lvl="3" indent="0" algn="just">
              <a:spcBef>
                <a:spcPts val="600"/>
              </a:spcBef>
              <a:spcAft>
                <a:spcPts val="0"/>
              </a:spcAft>
              <a:buNone/>
              <a:tabLst>
                <a:tab pos="8402638" algn="r"/>
              </a:tabLst>
            </a:pPr>
            <a:r>
              <a:rPr lang="sr-Cyrl-RS" sz="3500" dirty="0">
                <a:solidFill>
                  <a:schemeClr val="tx1"/>
                </a:solidFill>
              </a:rPr>
              <a:t>где</a:t>
            </a:r>
            <a:r>
              <a:rPr lang="en-US" sz="3500" dirty="0">
                <a:solidFill>
                  <a:schemeClr val="tx1"/>
                </a:solidFill>
              </a:rPr>
              <a:t>:</a:t>
            </a:r>
          </a:p>
          <a:p>
            <a:pPr marL="488950" lvl="3" indent="0" algn="just">
              <a:spcAft>
                <a:spcPts val="0"/>
              </a:spcAft>
              <a:buNone/>
              <a:tabLst>
                <a:tab pos="8402638" algn="r"/>
              </a:tabLst>
            </a:pPr>
            <a:r>
              <a:rPr lang="en-US" sz="3000" dirty="0">
                <a:solidFill>
                  <a:schemeClr val="tx1"/>
                </a:solidFill>
              </a:rPr>
              <a:t>NI=</a:t>
            </a:r>
            <a:r>
              <a:rPr lang="sr-Cyrl-RS" sz="3000" dirty="0">
                <a:solidFill>
                  <a:schemeClr val="tx1"/>
                </a:solidFill>
              </a:rPr>
              <a:t>Нето резултат</a:t>
            </a:r>
            <a:endParaRPr lang="en-US" sz="3000" dirty="0">
              <a:solidFill>
                <a:schemeClr val="tx1"/>
              </a:solidFill>
            </a:endParaRPr>
          </a:p>
          <a:p>
            <a:pPr marL="488950" lvl="3" indent="0" algn="just">
              <a:spcAft>
                <a:spcPts val="0"/>
              </a:spcAft>
              <a:buNone/>
              <a:tabLst>
                <a:tab pos="8402638" algn="r"/>
              </a:tabLst>
            </a:pPr>
            <a:r>
              <a:rPr lang="en-US" sz="3000" dirty="0">
                <a:solidFill>
                  <a:schemeClr val="tx1"/>
                </a:solidFill>
              </a:rPr>
              <a:t>NC=</a:t>
            </a:r>
            <a:r>
              <a:rPr lang="sr-Cyrl-RS" sz="3000" dirty="0">
                <a:solidFill>
                  <a:schemeClr val="tx1"/>
                </a:solidFill>
              </a:rPr>
              <a:t>Безготовински трошкови (Трошкови амортизације)</a:t>
            </a:r>
            <a:endParaRPr lang="en-US" sz="3000" dirty="0">
              <a:solidFill>
                <a:schemeClr val="tx1"/>
              </a:solidFill>
            </a:endParaRPr>
          </a:p>
          <a:p>
            <a:pPr marL="488950" lvl="3" indent="0" algn="just">
              <a:spcAft>
                <a:spcPts val="0"/>
              </a:spcAft>
              <a:buNone/>
              <a:tabLst>
                <a:tab pos="8402638" algn="r"/>
              </a:tabLst>
            </a:pPr>
            <a:r>
              <a:rPr lang="en-US" sz="3000" dirty="0">
                <a:solidFill>
                  <a:schemeClr val="tx1"/>
                </a:solidFill>
              </a:rPr>
              <a:t>I=</a:t>
            </a:r>
            <a:r>
              <a:rPr lang="sr-Cyrl-RS" sz="3000" dirty="0">
                <a:solidFill>
                  <a:schemeClr val="tx1"/>
                </a:solidFill>
              </a:rPr>
              <a:t>Трошкови камате</a:t>
            </a:r>
            <a:endParaRPr lang="en-US" sz="3000" dirty="0">
              <a:solidFill>
                <a:schemeClr val="tx1"/>
              </a:solidFill>
            </a:endParaRPr>
          </a:p>
          <a:p>
            <a:pPr marL="488950" lvl="3" indent="0" algn="just">
              <a:spcAft>
                <a:spcPts val="0"/>
              </a:spcAft>
              <a:buNone/>
              <a:tabLst>
                <a:tab pos="8402638" algn="r"/>
              </a:tabLst>
            </a:pPr>
            <a:r>
              <a:rPr lang="en-US" sz="3000" dirty="0">
                <a:solidFill>
                  <a:schemeClr val="tx1"/>
                </a:solidFill>
              </a:rPr>
              <a:t>TR=</a:t>
            </a:r>
            <a:r>
              <a:rPr lang="sr-Cyrl-RS" sz="3000" dirty="0">
                <a:solidFill>
                  <a:schemeClr val="tx1"/>
                </a:solidFill>
              </a:rPr>
              <a:t>Трошкови пореза</a:t>
            </a:r>
            <a:endParaRPr lang="en-US" sz="3000" dirty="0">
              <a:solidFill>
                <a:schemeClr val="tx1"/>
              </a:solidFill>
            </a:endParaRPr>
          </a:p>
          <a:p>
            <a:pPr marL="488950" lvl="3" indent="0" algn="just">
              <a:spcAft>
                <a:spcPts val="0"/>
              </a:spcAft>
              <a:buNone/>
              <a:tabLst>
                <a:tab pos="8402638" algn="r"/>
              </a:tabLst>
            </a:pPr>
            <a:r>
              <a:rPr lang="en-US" sz="3000" dirty="0">
                <a:solidFill>
                  <a:schemeClr val="tx1"/>
                </a:solidFill>
              </a:rPr>
              <a:t>CAPEX=</a:t>
            </a:r>
            <a:r>
              <a:rPr lang="sr-Cyrl-RS" sz="3000" dirty="0">
                <a:solidFill>
                  <a:schemeClr val="tx1"/>
                </a:solidFill>
              </a:rPr>
              <a:t>Дугорочне инвестиције</a:t>
            </a:r>
            <a:endParaRPr lang="en-US" sz="3000" dirty="0">
              <a:solidFill>
                <a:schemeClr val="tx1"/>
              </a:solidFill>
            </a:endParaRPr>
          </a:p>
          <a:p>
            <a:pPr marL="488950" lvl="3" indent="0" algn="just">
              <a:spcAft>
                <a:spcPts val="0"/>
              </a:spcAft>
              <a:buNone/>
              <a:tabLst>
                <a:tab pos="8402638" algn="r"/>
              </a:tabLst>
            </a:pPr>
            <a:r>
              <a:rPr lang="en-US" sz="3000" dirty="0">
                <a:solidFill>
                  <a:schemeClr val="tx1"/>
                </a:solidFill>
              </a:rPr>
              <a:t>WCI=</a:t>
            </a:r>
            <a:r>
              <a:rPr lang="sr-Cyrl-RS" sz="3000" dirty="0">
                <a:solidFill>
                  <a:schemeClr val="tx1"/>
                </a:solidFill>
              </a:rPr>
              <a:t>Инвестиције у обртни капитал</a:t>
            </a:r>
            <a:endParaRPr lang="en-US" dirty="0"/>
          </a:p>
        </p:txBody>
      </p:sp>
      <p:sp>
        <p:nvSpPr>
          <p:cNvPr id="3" name="Title 2">
            <a:extLst>
              <a:ext uri="{FF2B5EF4-FFF2-40B4-BE49-F238E27FC236}">
                <a16:creationId xmlns:a16="http://schemas.microsoft.com/office/drawing/2014/main" id="{9F5FED21-4344-4384-9613-D65F53FF306D}"/>
              </a:ext>
            </a:extLst>
          </p:cNvPr>
          <p:cNvSpPr>
            <a:spLocks noGrp="1"/>
          </p:cNvSpPr>
          <p:nvPr>
            <p:ph type="title"/>
          </p:nvPr>
        </p:nvSpPr>
        <p:spPr/>
        <p:txBody>
          <a:bodyPr/>
          <a:lstStyle/>
          <a:p>
            <a:r>
              <a:rPr lang="sr-Cyrl-RS" dirty="0"/>
              <a:t>Обрачун слободног новчаног тока </a:t>
            </a:r>
            <a:r>
              <a:rPr lang="en-US" dirty="0"/>
              <a:t>FCF</a:t>
            </a:r>
            <a:r>
              <a:rPr lang="sr-Cyrl-RS" dirty="0"/>
              <a:t> (</a:t>
            </a:r>
            <a:r>
              <a:rPr lang="sr-Latn-RS" dirty="0"/>
              <a:t>II)</a:t>
            </a:r>
            <a:r>
              <a:rPr lang="sr-Cyrl-RS" dirty="0"/>
              <a:t> </a:t>
            </a:r>
            <a:endParaRPr lang="en-US" dirty="0"/>
          </a:p>
        </p:txBody>
      </p:sp>
    </p:spTree>
    <p:extLst>
      <p:ext uri="{BB962C8B-B14F-4D97-AF65-F5344CB8AC3E}">
        <p14:creationId xmlns:p14="http://schemas.microsoft.com/office/powerpoint/2010/main" val="640791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5F0E08-4CEC-4453-B06D-D0BD4255C17B}"/>
              </a:ext>
            </a:extLst>
          </p:cNvPr>
          <p:cNvSpPr>
            <a:spLocks noGrp="1"/>
          </p:cNvSpPr>
          <p:nvPr>
            <p:ph sz="quarter" idx="10"/>
          </p:nvPr>
        </p:nvSpPr>
        <p:spPr>
          <a:xfrm>
            <a:off x="457869" y="1460501"/>
            <a:ext cx="11253740" cy="4600863"/>
          </a:xfrm>
        </p:spPr>
        <p:txBody>
          <a:bodyPr>
            <a:normAutofit/>
          </a:bodyPr>
          <a:lstStyle/>
          <a:p>
            <a:r>
              <a:rPr lang="ru-RU" dirty="0"/>
              <a:t>Захтева</a:t>
            </a:r>
          </a:p>
          <a:p>
            <a:pPr lvl="3"/>
            <a:r>
              <a:rPr lang="ru-RU" dirty="0"/>
              <a:t>преглед историјских података</a:t>
            </a:r>
          </a:p>
          <a:p>
            <a:pPr lvl="3"/>
            <a:r>
              <a:rPr lang="ru-RU" dirty="0"/>
              <a:t>процену веза између значајних позиција финансијских извештаја</a:t>
            </a:r>
          </a:p>
          <a:p>
            <a:pPr lvl="3"/>
            <a:r>
              <a:rPr lang="ru-RU" dirty="0"/>
              <a:t>повратне информације менаџмента.</a:t>
            </a:r>
          </a:p>
          <a:p>
            <a:r>
              <a:rPr lang="ru-RU" dirty="0"/>
              <a:t>У ситуацији стечаја. пројекције новчаног тока морају бити у складу са предложеним мерама</a:t>
            </a:r>
          </a:p>
          <a:p>
            <a:r>
              <a:rPr lang="ru-RU" dirty="0"/>
              <a:t>Све структурне промене. попут продаје опреме. затварања постројења. одбијања закупа или извршних уговора или прекида производних линија. треба да се одражавају у пројекцијама.</a:t>
            </a:r>
          </a:p>
          <a:p>
            <a:r>
              <a:rPr lang="ru-RU" dirty="0"/>
              <a:t>Процена пројекција је често најважнији аспект процене. </a:t>
            </a:r>
            <a:endParaRPr lang="en-US" dirty="0"/>
          </a:p>
        </p:txBody>
      </p:sp>
      <p:sp>
        <p:nvSpPr>
          <p:cNvPr id="3" name="Title 2">
            <a:extLst>
              <a:ext uri="{FF2B5EF4-FFF2-40B4-BE49-F238E27FC236}">
                <a16:creationId xmlns:a16="http://schemas.microsoft.com/office/drawing/2014/main" id="{99324E69-D495-4CF8-8C11-76EED7E85904}"/>
              </a:ext>
            </a:extLst>
          </p:cNvPr>
          <p:cNvSpPr>
            <a:spLocks noGrp="1"/>
          </p:cNvSpPr>
          <p:nvPr>
            <p:ph type="title"/>
          </p:nvPr>
        </p:nvSpPr>
        <p:spPr>
          <a:xfrm>
            <a:off x="475913" y="301627"/>
            <a:ext cx="11282705" cy="756707"/>
          </a:xfrm>
        </p:spPr>
        <p:txBody>
          <a:bodyPr/>
          <a:lstStyle/>
          <a:p>
            <a:r>
              <a:rPr lang="sr-Cyrl-RS" dirty="0"/>
              <a:t>Пројекције новчаних токова</a:t>
            </a:r>
            <a:endParaRPr lang="en-US" dirty="0"/>
          </a:p>
        </p:txBody>
      </p:sp>
    </p:spTree>
    <p:extLst>
      <p:ext uri="{BB962C8B-B14F-4D97-AF65-F5344CB8AC3E}">
        <p14:creationId xmlns:p14="http://schemas.microsoft.com/office/powerpoint/2010/main" val="855724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6487B0-CFFF-46D6-BBC9-F5A3EFFD60B2}"/>
              </a:ext>
            </a:extLst>
          </p:cNvPr>
          <p:cNvSpPr>
            <a:spLocks noGrp="1"/>
          </p:cNvSpPr>
          <p:nvPr>
            <p:ph sz="quarter" idx="10"/>
          </p:nvPr>
        </p:nvSpPr>
        <p:spPr>
          <a:xfrm>
            <a:off x="457869" y="1460501"/>
            <a:ext cx="11253740" cy="4600863"/>
          </a:xfrm>
        </p:spPr>
        <p:txBody>
          <a:bodyPr>
            <a:normAutofit/>
          </a:bodyPr>
          <a:lstStyle/>
          <a:p>
            <a:r>
              <a:rPr lang="ru-RU" dirty="0"/>
              <a:t>Индустрија</a:t>
            </a:r>
          </a:p>
          <a:p>
            <a:pPr lvl="3"/>
            <a:r>
              <a:rPr lang="ru-RU" dirty="0"/>
              <a:t>Који су ефекти КОВИД-19 на индустрију?</a:t>
            </a:r>
          </a:p>
          <a:p>
            <a:pPr lvl="3"/>
            <a:r>
              <a:rPr lang="ru-RU" dirty="0"/>
              <a:t>Да ли ће се индустрија опоравити брзо. ...?</a:t>
            </a:r>
          </a:p>
          <a:p>
            <a:r>
              <a:rPr lang="ru-RU" dirty="0"/>
              <a:t>Компанија</a:t>
            </a:r>
          </a:p>
          <a:p>
            <a:pPr lvl="3"/>
            <a:r>
              <a:rPr lang="ru-RU" dirty="0"/>
              <a:t>Каква је позиција анализираног предузећа у индустрији?</a:t>
            </a:r>
          </a:p>
          <a:p>
            <a:pPr lvl="3"/>
            <a:r>
              <a:rPr lang="ru-RU" dirty="0"/>
              <a:t>Каква су будућа очекивања менаџмента од предузећа (стицање / губљење тржишног удела итд.) И да ли су та очекивања разумна?</a:t>
            </a:r>
          </a:p>
          <a:p>
            <a:pPr lvl="3"/>
            <a:r>
              <a:rPr lang="ru-RU" dirty="0"/>
              <a:t>Са којим проблемима ће се предметна компанија вероватно суочити у блиској и даљој будућности? </a:t>
            </a:r>
            <a:endParaRPr lang="en-US" dirty="0"/>
          </a:p>
        </p:txBody>
      </p:sp>
      <p:sp>
        <p:nvSpPr>
          <p:cNvPr id="3" name="Title 2">
            <a:extLst>
              <a:ext uri="{FF2B5EF4-FFF2-40B4-BE49-F238E27FC236}">
                <a16:creationId xmlns:a16="http://schemas.microsoft.com/office/drawing/2014/main" id="{3D749798-8368-47B8-BFC6-E1234827D7FF}"/>
              </a:ext>
            </a:extLst>
          </p:cNvPr>
          <p:cNvSpPr>
            <a:spLocks noGrp="1"/>
          </p:cNvSpPr>
          <p:nvPr>
            <p:ph type="title"/>
          </p:nvPr>
        </p:nvSpPr>
        <p:spPr>
          <a:xfrm>
            <a:off x="475913" y="301627"/>
            <a:ext cx="11282705" cy="756707"/>
          </a:xfrm>
        </p:spPr>
        <p:txBody>
          <a:bodyPr/>
          <a:lstStyle/>
          <a:p>
            <a:r>
              <a:rPr lang="sr-Cyrl-RS" dirty="0"/>
              <a:t>Кључна питања</a:t>
            </a:r>
            <a:endParaRPr lang="en-US" dirty="0"/>
          </a:p>
        </p:txBody>
      </p:sp>
    </p:spTree>
    <p:extLst>
      <p:ext uri="{BB962C8B-B14F-4D97-AF65-F5344CB8AC3E}">
        <p14:creationId xmlns:p14="http://schemas.microsoft.com/office/powerpoint/2010/main" val="214453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DFF5-B009-458E-9FE2-D192738F4037}"/>
              </a:ext>
            </a:extLst>
          </p:cNvPr>
          <p:cNvSpPr>
            <a:spLocks noGrp="1"/>
          </p:cNvSpPr>
          <p:nvPr>
            <p:ph type="title"/>
          </p:nvPr>
        </p:nvSpPr>
        <p:spPr>
          <a:xfrm>
            <a:off x="475913" y="301627"/>
            <a:ext cx="11282705" cy="756707"/>
          </a:xfrm>
        </p:spPr>
        <p:txBody>
          <a:bodyPr/>
          <a:lstStyle/>
          <a:p>
            <a:r>
              <a:rPr lang="sr-Cyrl-RS" dirty="0"/>
              <a:t>Студија случаја</a:t>
            </a:r>
            <a:endParaRPr lang="en-US" dirty="0"/>
          </a:p>
        </p:txBody>
      </p:sp>
      <p:sp>
        <p:nvSpPr>
          <p:cNvPr id="3" name="Text Placeholder 2">
            <a:extLst>
              <a:ext uri="{FF2B5EF4-FFF2-40B4-BE49-F238E27FC236}">
                <a16:creationId xmlns:a16="http://schemas.microsoft.com/office/drawing/2014/main" id="{D2AE3DBE-C64E-4763-BB3C-45704328DB41}"/>
              </a:ext>
            </a:extLst>
          </p:cNvPr>
          <p:cNvSpPr>
            <a:spLocks noGrp="1"/>
          </p:cNvSpPr>
          <p:nvPr>
            <p:ph type="body" sz="quarter" idx="13"/>
          </p:nvPr>
        </p:nvSpPr>
        <p:spPr>
          <a:xfrm>
            <a:off x="465667" y="1598613"/>
            <a:ext cx="11303000" cy="4613804"/>
          </a:xfrm>
        </p:spPr>
        <p:txBody>
          <a:bodyPr>
            <a:normAutofit/>
          </a:bodyPr>
          <a:lstStyle/>
          <a:p>
            <a:r>
              <a:rPr lang="ru-RU" dirty="0"/>
              <a:t>Разумевање извора финансијских података и основних рачуноводствених политика</a:t>
            </a:r>
          </a:p>
          <a:p>
            <a:r>
              <a:rPr lang="ru-RU" dirty="0"/>
              <a:t>Анализа трендова и претпоставке (историјски и будући раст прихода, профитабилност и задуженост)</a:t>
            </a:r>
          </a:p>
          <a:p>
            <a:r>
              <a:rPr lang="ru-RU" dirty="0"/>
              <a:t>Рацио анализа</a:t>
            </a:r>
          </a:p>
          <a:p>
            <a:r>
              <a:rPr lang="ru-RU" dirty="0"/>
              <a:t>Поређење финансијских извештаја у односу на сектор и упоредива привредна друштва</a:t>
            </a:r>
            <a:endParaRPr lang="sr-Latn-BA" dirty="0"/>
          </a:p>
        </p:txBody>
      </p:sp>
    </p:spTree>
    <p:extLst>
      <p:ext uri="{BB962C8B-B14F-4D97-AF65-F5344CB8AC3E}">
        <p14:creationId xmlns:p14="http://schemas.microsoft.com/office/powerpoint/2010/main" val="41460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B83E71-4DE0-4DD2-941E-1C1B1225033F}"/>
              </a:ext>
            </a:extLst>
          </p:cNvPr>
          <p:cNvSpPr>
            <a:spLocks noGrp="1"/>
          </p:cNvSpPr>
          <p:nvPr>
            <p:ph sz="quarter" idx="10"/>
          </p:nvPr>
        </p:nvSpPr>
        <p:spPr>
          <a:xfrm>
            <a:off x="457869" y="1460501"/>
            <a:ext cx="11253740" cy="4600863"/>
          </a:xfrm>
        </p:spPr>
        <p:txBody>
          <a:bodyPr/>
          <a:lstStyle/>
          <a:p>
            <a:r>
              <a:rPr lang="ru-RU" dirty="0"/>
              <a:t>Најчешћи приступ је примена историјског односа између прихода и оперативних трошкова на пројектовани ниво прихода.</a:t>
            </a:r>
          </a:p>
          <a:p>
            <a:r>
              <a:rPr lang="ru-RU" dirty="0"/>
              <a:t>Анализа сваке класификације оперативних трошкова или ставке је неопходна да би се утврдила његова природа и однос са осталим ставкама у пројекцији новчаног тока.</a:t>
            </a:r>
          </a:p>
          <a:p>
            <a:r>
              <a:rPr lang="ru-RU" dirty="0"/>
              <a:t>Фиксни трошак остаје константан. док ће се променљиви (варијабилни) трошкови прилагођавати у већој или мањој мери са променама прихода. </a:t>
            </a:r>
            <a:endParaRPr lang="en-US" dirty="0"/>
          </a:p>
        </p:txBody>
      </p:sp>
      <p:sp>
        <p:nvSpPr>
          <p:cNvPr id="3" name="Title 2">
            <a:extLst>
              <a:ext uri="{FF2B5EF4-FFF2-40B4-BE49-F238E27FC236}">
                <a16:creationId xmlns:a16="http://schemas.microsoft.com/office/drawing/2014/main" id="{A292644E-3DAC-4A13-AD17-5705C44B32D3}"/>
              </a:ext>
            </a:extLst>
          </p:cNvPr>
          <p:cNvSpPr>
            <a:spLocks noGrp="1"/>
          </p:cNvSpPr>
          <p:nvPr>
            <p:ph type="title"/>
          </p:nvPr>
        </p:nvSpPr>
        <p:spPr>
          <a:xfrm>
            <a:off x="475913" y="301627"/>
            <a:ext cx="11282705" cy="756707"/>
          </a:xfrm>
        </p:spPr>
        <p:txBody>
          <a:bodyPr/>
          <a:lstStyle/>
          <a:p>
            <a:r>
              <a:rPr lang="sr-Cyrl-RS" dirty="0"/>
              <a:t>Развијање пројекција</a:t>
            </a:r>
            <a:endParaRPr lang="en-US" dirty="0"/>
          </a:p>
        </p:txBody>
      </p:sp>
    </p:spTree>
    <p:extLst>
      <p:ext uri="{BB962C8B-B14F-4D97-AF65-F5344CB8AC3E}">
        <p14:creationId xmlns:p14="http://schemas.microsoft.com/office/powerpoint/2010/main" val="1831734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D24C53-2B4D-4EDF-A715-F8D75EF4FB3D}"/>
              </a:ext>
            </a:extLst>
          </p:cNvPr>
          <p:cNvSpPr>
            <a:spLocks noGrp="1"/>
          </p:cNvSpPr>
          <p:nvPr>
            <p:ph sz="quarter" idx="10"/>
          </p:nvPr>
        </p:nvSpPr>
        <p:spPr>
          <a:xfrm>
            <a:off x="457869" y="1460501"/>
            <a:ext cx="11253740" cy="4600863"/>
          </a:xfrm>
        </p:spPr>
        <p:txBody>
          <a:bodyPr>
            <a:normAutofit/>
          </a:bodyPr>
          <a:lstStyle/>
          <a:p>
            <a:r>
              <a:rPr lang="ru-RU" dirty="0"/>
              <a:t>Једна од претпоставки ДНТ методе је да компанија неће прекидати полсавање (</a:t>
            </a:r>
            <a:r>
              <a:rPr lang="en-US" dirty="0"/>
              <a:t>going concern</a:t>
            </a:r>
            <a:r>
              <a:rPr lang="sr-Cyrl-RS" dirty="0"/>
              <a:t>)</a:t>
            </a:r>
            <a:r>
              <a:rPr lang="ru-RU" dirty="0"/>
              <a:t>.</a:t>
            </a:r>
          </a:p>
          <a:p>
            <a:r>
              <a:rPr lang="ru-RU" dirty="0"/>
              <a:t>Капитални издаци (новчани токови неопходни за одржавање и проширење некретнина. постројења и опреме) и улагања у одређену нематеријалну имовину (нпр. Ауторска права. заштитни знакови. спискови купаца. патенти итд.) потребни су за одржавање или повећање конкурентске позиције компаније.</a:t>
            </a:r>
          </a:p>
          <a:p>
            <a:r>
              <a:rPr lang="ru-RU" dirty="0"/>
              <a:t>Будући да ове активности користе готовину. смањују количину расположивог </a:t>
            </a:r>
            <a:r>
              <a:rPr lang="en-US" dirty="0"/>
              <a:t>FCF</a:t>
            </a:r>
            <a:r>
              <a:rPr lang="sr-Cyrl-RS" dirty="0"/>
              <a:t>-а</a:t>
            </a:r>
            <a:r>
              <a:rPr lang="ru-RU" dirty="0"/>
              <a:t>.</a:t>
            </a:r>
          </a:p>
        </p:txBody>
      </p:sp>
      <p:sp>
        <p:nvSpPr>
          <p:cNvPr id="3" name="Title 2">
            <a:extLst>
              <a:ext uri="{FF2B5EF4-FFF2-40B4-BE49-F238E27FC236}">
                <a16:creationId xmlns:a16="http://schemas.microsoft.com/office/drawing/2014/main" id="{56B79697-8EB5-4D63-B35C-FB0A36EE237B}"/>
              </a:ext>
            </a:extLst>
          </p:cNvPr>
          <p:cNvSpPr>
            <a:spLocks noGrp="1"/>
          </p:cNvSpPr>
          <p:nvPr>
            <p:ph type="title"/>
          </p:nvPr>
        </p:nvSpPr>
        <p:spPr>
          <a:xfrm>
            <a:off x="475913" y="301627"/>
            <a:ext cx="11282705" cy="756707"/>
          </a:xfrm>
        </p:spPr>
        <p:txBody>
          <a:bodyPr/>
          <a:lstStyle/>
          <a:p>
            <a:r>
              <a:rPr lang="sr-Cyrl-RS" dirty="0"/>
              <a:t>Капитални трошкови (</a:t>
            </a:r>
            <a:r>
              <a:rPr lang="sr-Latn-RS" dirty="0"/>
              <a:t>CAPEX</a:t>
            </a:r>
            <a:r>
              <a:rPr lang="sr-Cyrl-RS" dirty="0"/>
              <a:t>)</a:t>
            </a:r>
            <a:endParaRPr lang="en-US" dirty="0"/>
          </a:p>
        </p:txBody>
      </p:sp>
    </p:spTree>
    <p:extLst>
      <p:ext uri="{BB962C8B-B14F-4D97-AF65-F5344CB8AC3E}">
        <p14:creationId xmlns:p14="http://schemas.microsoft.com/office/powerpoint/2010/main" val="2473106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E533CA-DC15-4F6A-8F1B-01E8B65836A5}"/>
              </a:ext>
            </a:extLst>
          </p:cNvPr>
          <p:cNvSpPr>
            <a:spLocks noGrp="1"/>
          </p:cNvSpPr>
          <p:nvPr>
            <p:ph sz="quarter" idx="10"/>
          </p:nvPr>
        </p:nvSpPr>
        <p:spPr>
          <a:xfrm>
            <a:off x="457869" y="1460501"/>
            <a:ext cx="11253740" cy="4600863"/>
          </a:xfrm>
        </p:spPr>
        <p:txBody>
          <a:bodyPr>
            <a:normAutofit/>
          </a:bodyPr>
          <a:lstStyle/>
          <a:p>
            <a:r>
              <a:rPr lang="ru-RU" dirty="0"/>
              <a:t>Процене обично пројектују капиталне издатке на основу процента прихода или детаљног прегледа историјских биланса како би се утврдиле очекиване годишње потребе за капиталним издацима на одређеним нивоима активности.</a:t>
            </a:r>
          </a:p>
          <a:p>
            <a:r>
              <a:rPr lang="ru-RU" dirty="0"/>
              <a:t>Будући да су многи капитални издаци дискреционе природе. корисно је имати очекивања менаџмента у овој области.</a:t>
            </a:r>
          </a:p>
          <a:p>
            <a:pPr lvl="3"/>
            <a:r>
              <a:rPr lang="ru-RU" dirty="0"/>
              <a:t>на пример. да ли ће вам требати капитални издаци због КОВИД-19 </a:t>
            </a:r>
            <a:endParaRPr lang="en-US" dirty="0"/>
          </a:p>
          <a:p>
            <a:endParaRPr lang="en-US" dirty="0"/>
          </a:p>
        </p:txBody>
      </p:sp>
      <p:sp>
        <p:nvSpPr>
          <p:cNvPr id="3" name="Title 2">
            <a:extLst>
              <a:ext uri="{FF2B5EF4-FFF2-40B4-BE49-F238E27FC236}">
                <a16:creationId xmlns:a16="http://schemas.microsoft.com/office/drawing/2014/main" id="{86999F1E-9E59-41B8-AF07-0EECF47E941D}"/>
              </a:ext>
            </a:extLst>
          </p:cNvPr>
          <p:cNvSpPr>
            <a:spLocks noGrp="1"/>
          </p:cNvSpPr>
          <p:nvPr>
            <p:ph type="title"/>
          </p:nvPr>
        </p:nvSpPr>
        <p:spPr>
          <a:xfrm>
            <a:off x="475913" y="301627"/>
            <a:ext cx="11282705" cy="756707"/>
          </a:xfrm>
        </p:spPr>
        <p:txBody>
          <a:bodyPr/>
          <a:lstStyle/>
          <a:p>
            <a:r>
              <a:rPr lang="sr-Cyrl-RS" dirty="0"/>
              <a:t>Капитални трошкови (</a:t>
            </a:r>
            <a:r>
              <a:rPr lang="sr-Latn-RS" dirty="0"/>
              <a:t>CAPEX</a:t>
            </a:r>
            <a:r>
              <a:rPr lang="sr-Cyrl-RS" dirty="0"/>
              <a:t>) (</a:t>
            </a:r>
            <a:r>
              <a:rPr lang="sr-Latn-RS" dirty="0"/>
              <a:t>II)</a:t>
            </a:r>
            <a:r>
              <a:rPr lang="sr-Cyrl-RS" dirty="0"/>
              <a:t> </a:t>
            </a:r>
            <a:endParaRPr lang="en-US" dirty="0"/>
          </a:p>
        </p:txBody>
      </p:sp>
    </p:spTree>
    <p:extLst>
      <p:ext uri="{BB962C8B-B14F-4D97-AF65-F5344CB8AC3E}">
        <p14:creationId xmlns:p14="http://schemas.microsoft.com/office/powerpoint/2010/main" val="1258693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B8E829-64F6-4AE2-8457-2AB7FBB5128C}"/>
              </a:ext>
            </a:extLst>
          </p:cNvPr>
          <p:cNvSpPr>
            <a:spLocks noGrp="1"/>
          </p:cNvSpPr>
          <p:nvPr>
            <p:ph sz="quarter" idx="10"/>
          </p:nvPr>
        </p:nvSpPr>
        <p:spPr>
          <a:xfrm>
            <a:off x="457869" y="1460501"/>
            <a:ext cx="11253740" cy="4600863"/>
          </a:xfrm>
        </p:spPr>
        <p:txBody>
          <a:bodyPr/>
          <a:lstStyle/>
          <a:p>
            <a:r>
              <a:rPr lang="ru-RU" dirty="0"/>
              <a:t>Промене у обртном капиталу из периода у период треба да буду укључене у обрачун </a:t>
            </a:r>
            <a:r>
              <a:rPr lang="en-US" dirty="0"/>
              <a:t>FCF-</a:t>
            </a:r>
            <a:r>
              <a:rPr lang="ru-RU" dirty="0"/>
              <a:t>а.</a:t>
            </a:r>
          </a:p>
          <a:p>
            <a:r>
              <a:rPr lang="ru-RU" dirty="0"/>
              <a:t>Повећање обртног капитала резултира смањењем </a:t>
            </a:r>
            <a:r>
              <a:rPr lang="en-US" dirty="0"/>
              <a:t>FCF-</a:t>
            </a:r>
            <a:r>
              <a:rPr lang="ru-RU" dirty="0"/>
              <a:t>а. јер предузеће задржава средства и није доступно за дистрибуцију. и обрнуто.</a:t>
            </a:r>
          </a:p>
          <a:p>
            <a:r>
              <a:rPr lang="ru-RU" dirty="0"/>
              <a:t>Обично процене пројектују рачуне обртног капитала или пројектују нето обртни капитал као проценат прихода. </a:t>
            </a:r>
            <a:endParaRPr lang="en-US" dirty="0"/>
          </a:p>
        </p:txBody>
      </p:sp>
      <p:sp>
        <p:nvSpPr>
          <p:cNvPr id="3" name="Title 2">
            <a:extLst>
              <a:ext uri="{FF2B5EF4-FFF2-40B4-BE49-F238E27FC236}">
                <a16:creationId xmlns:a16="http://schemas.microsoft.com/office/drawing/2014/main" id="{60F0FB4D-0DC0-4975-98E0-A2E1BC91F665}"/>
              </a:ext>
            </a:extLst>
          </p:cNvPr>
          <p:cNvSpPr>
            <a:spLocks noGrp="1"/>
          </p:cNvSpPr>
          <p:nvPr>
            <p:ph type="title"/>
          </p:nvPr>
        </p:nvSpPr>
        <p:spPr>
          <a:xfrm>
            <a:off x="475913" y="301627"/>
            <a:ext cx="11282705" cy="756707"/>
          </a:xfrm>
        </p:spPr>
        <p:txBody>
          <a:bodyPr/>
          <a:lstStyle/>
          <a:p>
            <a:r>
              <a:rPr lang="sr-Cyrl-RS" dirty="0"/>
              <a:t>Инвестиције у обртни капитал</a:t>
            </a:r>
            <a:endParaRPr lang="en-US" dirty="0"/>
          </a:p>
        </p:txBody>
      </p:sp>
    </p:spTree>
    <p:extLst>
      <p:ext uri="{BB962C8B-B14F-4D97-AF65-F5344CB8AC3E}">
        <p14:creationId xmlns:p14="http://schemas.microsoft.com/office/powerpoint/2010/main" val="904412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89EC24-5A42-4CE9-A130-4107B8B5A119}"/>
              </a:ext>
            </a:extLst>
          </p:cNvPr>
          <p:cNvSpPr>
            <a:spLocks noGrp="1"/>
          </p:cNvSpPr>
          <p:nvPr>
            <p:ph sz="quarter" idx="10"/>
          </p:nvPr>
        </p:nvSpPr>
        <p:spPr>
          <a:xfrm>
            <a:off x="457869" y="1460501"/>
            <a:ext cx="11253740" cy="4600863"/>
          </a:xfrm>
        </p:spPr>
        <p:txBody>
          <a:bodyPr>
            <a:normAutofit/>
          </a:bodyPr>
          <a:lstStyle/>
          <a:p>
            <a:r>
              <a:rPr lang="ru-RU" dirty="0"/>
              <a:t>Проценитељи развијају дискретни период пројекције током низа година, праћен претпоставком поједностављења која се примењује на вредновање преосталог века трајања предузећа у бесконачност. односно на резидуалну (терминалну) вредност (о којој ће касније бити речи).</a:t>
            </a:r>
          </a:p>
          <a:p>
            <a:r>
              <a:rPr lang="ru-RU" dirty="0"/>
              <a:t>Период дискретне пројекције мора бити довољно дуг да би компанија постигла стабилно стање пословања (тј. дугорочне перспективе одрживог раста, стабилну структуру капитала или окончање реструктурирања).</a:t>
            </a:r>
          </a:p>
          <a:p>
            <a:r>
              <a:rPr lang="ru-RU" dirty="0"/>
              <a:t>У случају предузећа са одређеним пословним циклусом, дискретни период пројекције треба узети у обзир у односу на тај циклус. </a:t>
            </a:r>
            <a:endParaRPr lang="en-US" dirty="0"/>
          </a:p>
        </p:txBody>
      </p:sp>
      <p:sp>
        <p:nvSpPr>
          <p:cNvPr id="3" name="Title 2">
            <a:extLst>
              <a:ext uri="{FF2B5EF4-FFF2-40B4-BE49-F238E27FC236}">
                <a16:creationId xmlns:a16="http://schemas.microsoft.com/office/drawing/2014/main" id="{B36634FC-2A18-4BA6-BE5D-5D9FB0F0A57C}"/>
              </a:ext>
            </a:extLst>
          </p:cNvPr>
          <p:cNvSpPr>
            <a:spLocks noGrp="1"/>
          </p:cNvSpPr>
          <p:nvPr>
            <p:ph type="title"/>
          </p:nvPr>
        </p:nvSpPr>
        <p:spPr>
          <a:xfrm>
            <a:off x="475913" y="301627"/>
            <a:ext cx="11282705" cy="756707"/>
          </a:xfrm>
        </p:spPr>
        <p:txBody>
          <a:bodyPr/>
          <a:lstStyle/>
          <a:p>
            <a:r>
              <a:rPr lang="sr-Cyrl-RS" dirty="0"/>
              <a:t>Дискрециони период пројекције </a:t>
            </a:r>
            <a:endParaRPr lang="en-US" dirty="0"/>
          </a:p>
        </p:txBody>
      </p:sp>
    </p:spTree>
    <p:extLst>
      <p:ext uri="{BB962C8B-B14F-4D97-AF65-F5344CB8AC3E}">
        <p14:creationId xmlns:p14="http://schemas.microsoft.com/office/powerpoint/2010/main" val="1476479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FD610A-F5DD-49D7-883A-623F4BCAE2F8}"/>
              </a:ext>
            </a:extLst>
          </p:cNvPr>
          <p:cNvSpPr>
            <a:spLocks noGrp="1"/>
          </p:cNvSpPr>
          <p:nvPr>
            <p:ph sz="quarter" idx="10"/>
          </p:nvPr>
        </p:nvSpPr>
        <p:spPr>
          <a:xfrm>
            <a:off x="457869" y="1460501"/>
            <a:ext cx="11253740" cy="4600863"/>
          </a:xfrm>
        </p:spPr>
        <p:txBody>
          <a:bodyPr/>
          <a:lstStyle/>
          <a:p>
            <a:r>
              <a:rPr lang="ru-RU" dirty="0"/>
              <a:t>Непрактично је да се годишње слободни новчани токови </a:t>
            </a:r>
            <a:r>
              <a:rPr lang="en-US" dirty="0"/>
              <a:t>FCF</a:t>
            </a:r>
            <a:r>
              <a:rPr lang="ru-RU" dirty="0"/>
              <a:t> пројектују  на неодређено време.</a:t>
            </a:r>
          </a:p>
          <a:p>
            <a:r>
              <a:rPr lang="ru-RU" dirty="0"/>
              <a:t>Из тог разлога проценитељи претпостављају вредност предузећа који је предмет процене на крају дискретног периода пројекције. То се обично назива резиудална или терминална вредност.</a:t>
            </a:r>
          </a:p>
          <a:p>
            <a:r>
              <a:rPr lang="ru-RU" dirty="0"/>
              <a:t>Резиудална (Терминална) вредност се израчунава као збир садашњих вредности:</a:t>
            </a:r>
          </a:p>
          <a:p>
            <a:pPr lvl="3"/>
            <a:r>
              <a:rPr lang="en-US" dirty="0"/>
              <a:t>FCF </a:t>
            </a:r>
            <a:r>
              <a:rPr lang="ru-RU" dirty="0"/>
              <a:t> генерисаног током дискреционог периода пројецкије увећаног за</a:t>
            </a:r>
          </a:p>
          <a:p>
            <a:pPr lvl="3"/>
            <a:r>
              <a:rPr lang="ru-RU" dirty="0"/>
              <a:t>Садашњу вредност резидуалне (терминалне) вредности предузећа. </a:t>
            </a:r>
            <a:endParaRPr lang="en-US" dirty="0"/>
          </a:p>
        </p:txBody>
      </p:sp>
      <p:sp>
        <p:nvSpPr>
          <p:cNvPr id="3" name="Title 2">
            <a:extLst>
              <a:ext uri="{FF2B5EF4-FFF2-40B4-BE49-F238E27FC236}">
                <a16:creationId xmlns:a16="http://schemas.microsoft.com/office/drawing/2014/main" id="{7575E865-3A99-4FE7-AB6A-80CC12FDEB2A}"/>
              </a:ext>
            </a:extLst>
          </p:cNvPr>
          <p:cNvSpPr>
            <a:spLocks noGrp="1"/>
          </p:cNvSpPr>
          <p:nvPr>
            <p:ph type="title"/>
          </p:nvPr>
        </p:nvSpPr>
        <p:spPr>
          <a:xfrm>
            <a:off x="475913" y="301627"/>
            <a:ext cx="11282705" cy="756707"/>
          </a:xfrm>
        </p:spPr>
        <p:txBody>
          <a:bodyPr/>
          <a:lstStyle/>
          <a:p>
            <a:r>
              <a:rPr lang="sr-Cyrl-RS" dirty="0"/>
              <a:t>Обрачун </a:t>
            </a:r>
            <a:r>
              <a:rPr lang="sr-Cyrl-RS" dirty="0" err="1"/>
              <a:t>резидуалне</a:t>
            </a:r>
            <a:r>
              <a:rPr lang="sr-Cyrl-RS" dirty="0"/>
              <a:t> (терминалне) вредности</a:t>
            </a:r>
            <a:endParaRPr lang="en-US" dirty="0"/>
          </a:p>
        </p:txBody>
      </p:sp>
    </p:spTree>
    <p:extLst>
      <p:ext uri="{BB962C8B-B14F-4D97-AF65-F5344CB8AC3E}">
        <p14:creationId xmlns:p14="http://schemas.microsoft.com/office/powerpoint/2010/main" val="1618468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844D5C-0456-4366-950A-1BED61998122}"/>
              </a:ext>
            </a:extLst>
          </p:cNvPr>
          <p:cNvSpPr>
            <a:spLocks noGrp="1"/>
          </p:cNvSpPr>
          <p:nvPr>
            <p:ph sz="quarter" idx="10"/>
          </p:nvPr>
        </p:nvSpPr>
        <p:spPr>
          <a:xfrm>
            <a:off x="457869" y="1460501"/>
            <a:ext cx="11253740" cy="4600863"/>
          </a:xfrm>
        </p:spPr>
        <p:txBody>
          <a:bodyPr/>
          <a:lstStyle/>
          <a:p>
            <a:r>
              <a:rPr lang="ru-RU" dirty="0"/>
              <a:t>У зависности од резултата пројекција пословања. дужине периода дискретне пројекције. </a:t>
            </a:r>
            <a:r>
              <a:rPr lang="en-US" dirty="0"/>
              <a:t>WACC</a:t>
            </a:r>
            <a:r>
              <a:rPr lang="sr-Cyrl-RS" dirty="0"/>
              <a:t>-а</a:t>
            </a:r>
            <a:r>
              <a:rPr lang="ru-RU" dirty="0"/>
              <a:t> и других фактора. могуће је да ће садашња вредност новчаних токова дискретног периода представљати мали део укупне вредности предузећа.</a:t>
            </a:r>
          </a:p>
          <a:p>
            <a:r>
              <a:rPr lang="ru-RU" dirty="0"/>
              <a:t>Такви случајеви се често користе за указивање на „шпекулативну“ природу мишљења о процени изведеног из ДНТ-а. </a:t>
            </a:r>
            <a:endParaRPr lang="en-US" dirty="0"/>
          </a:p>
        </p:txBody>
      </p:sp>
      <p:sp>
        <p:nvSpPr>
          <p:cNvPr id="3" name="Title 2">
            <a:extLst>
              <a:ext uri="{FF2B5EF4-FFF2-40B4-BE49-F238E27FC236}">
                <a16:creationId xmlns:a16="http://schemas.microsoft.com/office/drawing/2014/main" id="{48D4EC41-ED84-4BBE-A94B-01531F52EE51}"/>
              </a:ext>
            </a:extLst>
          </p:cNvPr>
          <p:cNvSpPr>
            <a:spLocks noGrp="1"/>
          </p:cNvSpPr>
          <p:nvPr>
            <p:ph type="title"/>
          </p:nvPr>
        </p:nvSpPr>
        <p:spPr>
          <a:xfrm>
            <a:off x="475913" y="301627"/>
            <a:ext cx="11282705" cy="756707"/>
          </a:xfrm>
        </p:spPr>
        <p:txBody>
          <a:bodyPr/>
          <a:lstStyle/>
          <a:p>
            <a:r>
              <a:rPr lang="sr-Cyrl-RS" dirty="0"/>
              <a:t>Обрачун </a:t>
            </a:r>
            <a:r>
              <a:rPr lang="sr-Cyrl-RS" dirty="0" err="1"/>
              <a:t>резидуалне</a:t>
            </a:r>
            <a:r>
              <a:rPr lang="sr-Cyrl-RS" dirty="0"/>
              <a:t> (терминалне) вредности (</a:t>
            </a:r>
            <a:r>
              <a:rPr lang="sr-Latn-RS" dirty="0"/>
              <a:t>II)</a:t>
            </a:r>
            <a:r>
              <a:rPr lang="sr-Cyrl-RS" dirty="0"/>
              <a:t> </a:t>
            </a:r>
            <a:endParaRPr lang="en-US" dirty="0"/>
          </a:p>
        </p:txBody>
      </p:sp>
    </p:spTree>
    <p:extLst>
      <p:ext uri="{BB962C8B-B14F-4D97-AF65-F5344CB8AC3E}">
        <p14:creationId xmlns:p14="http://schemas.microsoft.com/office/powerpoint/2010/main" val="3250750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DF186D-F89A-437D-BD30-E0EDE60CAC6E}"/>
              </a:ext>
            </a:extLst>
          </p:cNvPr>
          <p:cNvSpPr>
            <a:spLocks noGrp="1"/>
          </p:cNvSpPr>
          <p:nvPr>
            <p:ph sz="quarter" idx="10"/>
          </p:nvPr>
        </p:nvSpPr>
        <p:spPr>
          <a:xfrm>
            <a:off x="457869" y="1460501"/>
            <a:ext cx="11253740" cy="4600863"/>
          </a:xfrm>
        </p:spPr>
        <p:txBody>
          <a:bodyPr/>
          <a:lstStyle/>
          <a:p>
            <a:r>
              <a:rPr lang="ru-RU" dirty="0"/>
              <a:t>Постоје две уобичајено прихваћене методе за процену вредности резидуалне или терминалне вредности:</a:t>
            </a:r>
          </a:p>
          <a:p>
            <a:pPr lvl="3"/>
            <a:r>
              <a:rPr lang="ru-RU" dirty="0"/>
              <a:t>Метода дугорочне стопе раста у резидуалу</a:t>
            </a:r>
          </a:p>
          <a:p>
            <a:pPr lvl="3"/>
            <a:r>
              <a:rPr lang="sr-Cyrl-RS" dirty="0"/>
              <a:t>Метод мултипликатора (</a:t>
            </a:r>
            <a:r>
              <a:rPr lang="en-US" dirty="0"/>
              <a:t>Terminal multiple method</a:t>
            </a:r>
            <a:r>
              <a:rPr lang="sr-Cyrl-RS" dirty="0"/>
              <a:t>)</a:t>
            </a:r>
            <a:endParaRPr lang="en-US" dirty="0"/>
          </a:p>
        </p:txBody>
      </p:sp>
      <p:sp>
        <p:nvSpPr>
          <p:cNvPr id="3" name="Title 2">
            <a:extLst>
              <a:ext uri="{FF2B5EF4-FFF2-40B4-BE49-F238E27FC236}">
                <a16:creationId xmlns:a16="http://schemas.microsoft.com/office/drawing/2014/main" id="{6F6201CA-53C0-44A1-8B8C-06C0FACECCEF}"/>
              </a:ext>
            </a:extLst>
          </p:cNvPr>
          <p:cNvSpPr>
            <a:spLocks noGrp="1"/>
          </p:cNvSpPr>
          <p:nvPr>
            <p:ph type="title"/>
          </p:nvPr>
        </p:nvSpPr>
        <p:spPr>
          <a:xfrm>
            <a:off x="475913" y="301627"/>
            <a:ext cx="11282705" cy="756707"/>
          </a:xfrm>
        </p:spPr>
        <p:txBody>
          <a:bodyPr/>
          <a:lstStyle/>
          <a:p>
            <a:r>
              <a:rPr lang="sr-Cyrl-RS" dirty="0"/>
              <a:t>Методи у процени </a:t>
            </a:r>
            <a:r>
              <a:rPr lang="sr-Cyrl-RS" dirty="0" err="1"/>
              <a:t>резидуалне</a:t>
            </a:r>
            <a:r>
              <a:rPr lang="sr-Cyrl-RS" dirty="0"/>
              <a:t> вредности</a:t>
            </a:r>
            <a:endParaRPr lang="en-US" dirty="0"/>
          </a:p>
        </p:txBody>
      </p:sp>
    </p:spTree>
    <p:extLst>
      <p:ext uri="{BB962C8B-B14F-4D97-AF65-F5344CB8AC3E}">
        <p14:creationId xmlns:p14="http://schemas.microsoft.com/office/powerpoint/2010/main" val="1393673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5E7946-C0BB-4F53-8B9F-1F464D0D474A}"/>
              </a:ext>
            </a:extLst>
          </p:cNvPr>
          <p:cNvSpPr>
            <a:spLocks noGrp="1"/>
          </p:cNvSpPr>
          <p:nvPr>
            <p:ph sz="quarter" idx="10"/>
          </p:nvPr>
        </p:nvSpPr>
        <p:spPr/>
        <p:txBody>
          <a:bodyPr>
            <a:normAutofit/>
          </a:bodyPr>
          <a:lstStyle/>
          <a:p>
            <a:pPr marL="285750" indent="-285750" algn="just">
              <a:lnSpc>
                <a:spcPct val="100000"/>
              </a:lnSpc>
              <a:spcBef>
                <a:spcPts val="600"/>
              </a:spcBef>
              <a:spcAft>
                <a:spcPts val="600"/>
              </a:spcAft>
              <a:buFont typeface="Wingdings" panose="05000000000000000000" pitchFamily="2" charset="2"/>
              <a:buChar char="ü"/>
              <a:tabLst>
                <a:tab pos="8402638" algn="r"/>
              </a:tabLst>
            </a:pPr>
            <a:r>
              <a:rPr lang="ru-RU" sz="2300" dirty="0">
                <a:solidFill>
                  <a:schemeClr val="tx1"/>
                </a:solidFill>
              </a:rPr>
              <a:t>Овај метод претпоставља да ће компанија пословати у континуитету. са одрживим новчаним токовима и фиксном дугорочном стопом раста. након дискретног периода пројекције. За ову методу. новчани ток у последњој пројектованој години увећава се стопом дугорочног раста. </a:t>
            </a:r>
          </a:p>
          <a:p>
            <a:pPr marL="488950" lvl="3" indent="0" algn="ctr">
              <a:lnSpc>
                <a:spcPct val="120000"/>
              </a:lnSpc>
              <a:spcBef>
                <a:spcPts val="600"/>
              </a:spcBef>
              <a:spcAft>
                <a:spcPts val="0"/>
              </a:spcAft>
              <a:buNone/>
              <a:tabLst>
                <a:tab pos="8402638" algn="r"/>
              </a:tabLst>
            </a:pPr>
            <a:r>
              <a:rPr lang="en-US" sz="1900" dirty="0">
                <a:solidFill>
                  <a:schemeClr val="tx1"/>
                </a:solidFill>
              </a:rPr>
              <a:t>RV = </a:t>
            </a:r>
            <a:r>
              <a:rPr lang="en-US" sz="1900" dirty="0" err="1">
                <a:solidFill>
                  <a:schemeClr val="tx1"/>
                </a:solidFill>
              </a:rPr>
              <a:t>FCFn</a:t>
            </a:r>
            <a:r>
              <a:rPr lang="en-US" sz="1900" dirty="0">
                <a:solidFill>
                  <a:schemeClr val="tx1"/>
                </a:solidFill>
              </a:rPr>
              <a:t> x (1+g)/ (r−g)</a:t>
            </a:r>
          </a:p>
          <a:p>
            <a:pPr marL="488950" lvl="3" indent="0" algn="just">
              <a:lnSpc>
                <a:spcPct val="120000"/>
              </a:lnSpc>
              <a:spcBef>
                <a:spcPts val="600"/>
              </a:spcBef>
              <a:spcAft>
                <a:spcPts val="0"/>
              </a:spcAft>
              <a:buNone/>
              <a:tabLst>
                <a:tab pos="8402638" algn="r"/>
              </a:tabLst>
            </a:pPr>
            <a:r>
              <a:rPr lang="sr-Cyrl-RS" sz="1900" dirty="0">
                <a:solidFill>
                  <a:schemeClr val="tx1"/>
                </a:solidFill>
              </a:rPr>
              <a:t>Где:</a:t>
            </a:r>
            <a:endParaRPr lang="en-US" sz="1900" dirty="0">
              <a:solidFill>
                <a:schemeClr val="tx1"/>
              </a:solidFill>
            </a:endParaRPr>
          </a:p>
          <a:p>
            <a:pPr marL="488950" lvl="3" indent="0" algn="just">
              <a:lnSpc>
                <a:spcPct val="120000"/>
              </a:lnSpc>
              <a:spcBef>
                <a:spcPts val="600"/>
              </a:spcBef>
              <a:spcAft>
                <a:spcPts val="0"/>
              </a:spcAft>
              <a:buNone/>
              <a:tabLst>
                <a:tab pos="8402638" algn="r"/>
              </a:tabLst>
            </a:pPr>
            <a:r>
              <a:rPr lang="en-US" sz="1900" dirty="0" err="1">
                <a:solidFill>
                  <a:schemeClr val="tx1"/>
                </a:solidFill>
              </a:rPr>
              <a:t>FCFn</a:t>
            </a:r>
            <a:r>
              <a:rPr lang="en-US" sz="1900" dirty="0">
                <a:solidFill>
                  <a:schemeClr val="tx1"/>
                </a:solidFill>
              </a:rPr>
              <a:t> </a:t>
            </a:r>
            <a:r>
              <a:rPr lang="sr-Cyrl-RS" sz="1900" dirty="0">
                <a:solidFill>
                  <a:schemeClr val="tx1"/>
                </a:solidFill>
              </a:rPr>
              <a:t>- </a:t>
            </a:r>
            <a:r>
              <a:rPr lang="ru-RU" sz="1900" dirty="0">
                <a:solidFill>
                  <a:schemeClr val="tx1"/>
                </a:solidFill>
              </a:rPr>
              <a:t>Очекивани слободни новчани ток у последњој пројектованој години </a:t>
            </a:r>
            <a:endParaRPr lang="en-US" sz="1900" dirty="0">
              <a:solidFill>
                <a:schemeClr val="tx1"/>
              </a:solidFill>
            </a:endParaRPr>
          </a:p>
          <a:p>
            <a:pPr marL="488950" lvl="3" indent="0" algn="just">
              <a:lnSpc>
                <a:spcPct val="120000"/>
              </a:lnSpc>
              <a:spcBef>
                <a:spcPts val="600"/>
              </a:spcBef>
              <a:spcAft>
                <a:spcPts val="0"/>
              </a:spcAft>
              <a:buNone/>
              <a:tabLst>
                <a:tab pos="8402638" algn="r"/>
              </a:tabLst>
            </a:pPr>
            <a:r>
              <a:rPr lang="en-US" sz="1900" dirty="0">
                <a:solidFill>
                  <a:schemeClr val="tx1"/>
                </a:solidFill>
              </a:rPr>
              <a:t>(r - g) </a:t>
            </a:r>
            <a:r>
              <a:rPr lang="sr-Cyrl-RS" sz="1900" dirty="0">
                <a:solidFill>
                  <a:schemeClr val="tx1"/>
                </a:solidFill>
              </a:rPr>
              <a:t>– Стопа капитализације</a:t>
            </a:r>
            <a:endParaRPr lang="en-US" sz="1900" dirty="0">
              <a:solidFill>
                <a:schemeClr val="tx1"/>
              </a:solidFill>
            </a:endParaRPr>
          </a:p>
          <a:p>
            <a:pPr marL="488950" lvl="3" indent="0" algn="just">
              <a:lnSpc>
                <a:spcPct val="120000"/>
              </a:lnSpc>
              <a:spcBef>
                <a:spcPts val="600"/>
              </a:spcBef>
              <a:spcAft>
                <a:spcPts val="0"/>
              </a:spcAft>
              <a:buNone/>
              <a:tabLst>
                <a:tab pos="8402638" algn="r"/>
              </a:tabLst>
            </a:pPr>
            <a:r>
              <a:rPr lang="en-US" sz="1900" dirty="0">
                <a:solidFill>
                  <a:schemeClr val="tx1"/>
                </a:solidFill>
              </a:rPr>
              <a:t>r </a:t>
            </a:r>
            <a:r>
              <a:rPr lang="sr-Cyrl-RS" sz="1900" dirty="0">
                <a:solidFill>
                  <a:schemeClr val="tx1"/>
                </a:solidFill>
              </a:rPr>
              <a:t>– Дисконтна стопа</a:t>
            </a:r>
            <a:endParaRPr lang="en-US" sz="1900" dirty="0">
              <a:solidFill>
                <a:schemeClr val="tx1"/>
              </a:solidFill>
            </a:endParaRPr>
          </a:p>
          <a:p>
            <a:pPr marL="488950" lvl="3" indent="0" algn="just">
              <a:lnSpc>
                <a:spcPct val="120000"/>
              </a:lnSpc>
              <a:spcBef>
                <a:spcPts val="600"/>
              </a:spcBef>
              <a:spcAft>
                <a:spcPts val="0"/>
              </a:spcAft>
              <a:buNone/>
              <a:tabLst>
                <a:tab pos="8402638" algn="r"/>
              </a:tabLst>
            </a:pPr>
            <a:r>
              <a:rPr lang="en-US" sz="1900" dirty="0">
                <a:solidFill>
                  <a:schemeClr val="tx1"/>
                </a:solidFill>
              </a:rPr>
              <a:t>g </a:t>
            </a:r>
            <a:r>
              <a:rPr lang="sr-Cyrl-RS" sz="1900" dirty="0">
                <a:solidFill>
                  <a:schemeClr val="tx1"/>
                </a:solidFill>
              </a:rPr>
              <a:t>- Очекивана дугорочна стопа раста </a:t>
            </a:r>
            <a:r>
              <a:rPr lang="sr-Cyrl-RS" sz="1900" dirty="0" err="1">
                <a:solidFill>
                  <a:schemeClr val="tx1"/>
                </a:solidFill>
              </a:rPr>
              <a:t>раста</a:t>
            </a:r>
            <a:r>
              <a:rPr lang="sr-Cyrl-RS" sz="1900" dirty="0">
                <a:solidFill>
                  <a:schemeClr val="tx1"/>
                </a:solidFill>
              </a:rPr>
              <a:t> у </a:t>
            </a:r>
            <a:r>
              <a:rPr lang="sr-Cyrl-RS" sz="1900" dirty="0" err="1">
                <a:solidFill>
                  <a:schemeClr val="tx1"/>
                </a:solidFill>
              </a:rPr>
              <a:t>резидуалу</a:t>
            </a:r>
            <a:endParaRPr lang="sr-Cyrl-RS" sz="1900" dirty="0">
              <a:solidFill>
                <a:schemeClr val="tx1"/>
              </a:solidFill>
            </a:endParaRPr>
          </a:p>
        </p:txBody>
      </p:sp>
      <p:sp>
        <p:nvSpPr>
          <p:cNvPr id="3" name="Title 2">
            <a:extLst>
              <a:ext uri="{FF2B5EF4-FFF2-40B4-BE49-F238E27FC236}">
                <a16:creationId xmlns:a16="http://schemas.microsoft.com/office/drawing/2014/main" id="{2BDBA55B-49DD-413D-A45B-0337DE0AC946}"/>
              </a:ext>
            </a:extLst>
          </p:cNvPr>
          <p:cNvSpPr>
            <a:spLocks noGrp="1"/>
          </p:cNvSpPr>
          <p:nvPr>
            <p:ph type="title"/>
          </p:nvPr>
        </p:nvSpPr>
        <p:spPr/>
        <p:txBody>
          <a:bodyPr/>
          <a:lstStyle/>
          <a:p>
            <a:r>
              <a:rPr lang="sr-Cyrl-RS" dirty="0"/>
              <a:t>Метод дугорочне стопе раста у </a:t>
            </a:r>
            <a:r>
              <a:rPr lang="sr-Cyrl-RS" dirty="0" err="1"/>
              <a:t>резидуалу</a:t>
            </a:r>
            <a:r>
              <a:rPr lang="sr-Cyrl-RS" dirty="0"/>
              <a:t> </a:t>
            </a:r>
            <a:endParaRPr lang="en-US" dirty="0"/>
          </a:p>
        </p:txBody>
      </p:sp>
    </p:spTree>
    <p:extLst>
      <p:ext uri="{BB962C8B-B14F-4D97-AF65-F5344CB8AC3E}">
        <p14:creationId xmlns:p14="http://schemas.microsoft.com/office/powerpoint/2010/main" val="1224466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18F2BA-6144-4105-B13C-C53C1BA20374}"/>
              </a:ext>
            </a:extLst>
          </p:cNvPr>
          <p:cNvSpPr>
            <a:spLocks noGrp="1"/>
          </p:cNvSpPr>
          <p:nvPr>
            <p:ph sz="quarter" idx="10"/>
          </p:nvPr>
        </p:nvSpPr>
        <p:spPr>
          <a:xfrm>
            <a:off x="1867402" y="1585626"/>
            <a:ext cx="8440305" cy="379730"/>
          </a:xfrm>
        </p:spPr>
        <p:txBody>
          <a:bodyPr/>
          <a:lstStyle/>
          <a:p>
            <a:pPr marL="488950" lvl="3" indent="0" algn="just">
              <a:lnSpc>
                <a:spcPct val="100000"/>
              </a:lnSpc>
              <a:spcBef>
                <a:spcPts val="600"/>
              </a:spcBef>
              <a:spcAft>
                <a:spcPts val="600"/>
              </a:spcAft>
              <a:buNone/>
              <a:tabLst>
                <a:tab pos="8402638" algn="r"/>
              </a:tabLst>
            </a:pPr>
            <a:r>
              <a:rPr lang="ru-RU" sz="1900" dirty="0">
                <a:solidFill>
                  <a:schemeClr val="tx1"/>
                </a:solidFill>
              </a:rPr>
              <a:t>Кратки резиме прогнозираног </a:t>
            </a:r>
            <a:r>
              <a:rPr lang="en-US" sz="1900" dirty="0">
                <a:solidFill>
                  <a:schemeClr val="tx1"/>
                </a:solidFill>
              </a:rPr>
              <a:t>FCF</a:t>
            </a:r>
            <a:r>
              <a:rPr lang="ru-RU" sz="1900" dirty="0">
                <a:solidFill>
                  <a:schemeClr val="tx1"/>
                </a:solidFill>
              </a:rPr>
              <a:t> Алфа АД у стечају као </a:t>
            </a:r>
            <a:r>
              <a:rPr lang="en-US" sz="1900" i="1" dirty="0">
                <a:solidFill>
                  <a:schemeClr val="tx1"/>
                </a:solidFill>
              </a:rPr>
              <a:t>going concern</a:t>
            </a:r>
          </a:p>
        </p:txBody>
      </p:sp>
      <p:sp>
        <p:nvSpPr>
          <p:cNvPr id="3" name="Title 2">
            <a:extLst>
              <a:ext uri="{FF2B5EF4-FFF2-40B4-BE49-F238E27FC236}">
                <a16:creationId xmlns:a16="http://schemas.microsoft.com/office/drawing/2014/main" id="{49013798-7DF8-43B3-B9FE-B449718647AE}"/>
              </a:ext>
            </a:extLst>
          </p:cNvPr>
          <p:cNvSpPr>
            <a:spLocks noGrp="1"/>
          </p:cNvSpPr>
          <p:nvPr>
            <p:ph type="title"/>
          </p:nvPr>
        </p:nvSpPr>
        <p:spPr/>
        <p:txBody>
          <a:bodyPr/>
          <a:lstStyle/>
          <a:p>
            <a:r>
              <a:rPr lang="sr-Cyrl-RS" dirty="0" err="1"/>
              <a:t>Приносни</a:t>
            </a:r>
            <a:r>
              <a:rPr lang="sr-Cyrl-RS" dirty="0"/>
              <a:t> приступ – сажетак (</a:t>
            </a:r>
            <a:r>
              <a:rPr lang="sr-Latn-RS" dirty="0"/>
              <a:t>I)</a:t>
            </a:r>
            <a:r>
              <a:rPr lang="sr-Cyrl-RS" dirty="0"/>
              <a:t> </a:t>
            </a:r>
            <a:endParaRPr lang="en-US" dirty="0"/>
          </a:p>
        </p:txBody>
      </p:sp>
      <p:graphicFrame>
        <p:nvGraphicFramePr>
          <p:cNvPr id="4" name="Table 3">
            <a:extLst>
              <a:ext uri="{FF2B5EF4-FFF2-40B4-BE49-F238E27FC236}">
                <a16:creationId xmlns:a16="http://schemas.microsoft.com/office/drawing/2014/main" id="{22B57500-529A-40AE-A65E-7CEF4716FF3E}"/>
              </a:ext>
            </a:extLst>
          </p:cNvPr>
          <p:cNvGraphicFramePr>
            <a:graphicFrameLocks noGrp="1"/>
          </p:cNvGraphicFramePr>
          <p:nvPr>
            <p:extLst>
              <p:ext uri="{D42A27DB-BD31-4B8C-83A1-F6EECF244321}">
                <p14:modId xmlns:p14="http://schemas.microsoft.com/office/powerpoint/2010/main" val="2888401271"/>
              </p:ext>
            </p:extLst>
          </p:nvPr>
        </p:nvGraphicFramePr>
        <p:xfrm>
          <a:off x="192331" y="1977062"/>
          <a:ext cx="11807337" cy="3501123"/>
        </p:xfrm>
        <a:graphic>
          <a:graphicData uri="http://schemas.openxmlformats.org/drawingml/2006/table">
            <a:tbl>
              <a:tblPr firstRow="1" firstCol="1" bandRow="1">
                <a:tableStyleId>{5C22544A-7EE6-4342-B048-85BDC9FD1C3A}</a:tableStyleId>
              </a:tblPr>
              <a:tblGrid>
                <a:gridCol w="4107515">
                  <a:extLst>
                    <a:ext uri="{9D8B030D-6E8A-4147-A177-3AD203B41FA5}">
                      <a16:colId xmlns:a16="http://schemas.microsoft.com/office/drawing/2014/main" val="2685216877"/>
                    </a:ext>
                  </a:extLst>
                </a:gridCol>
                <a:gridCol w="682006">
                  <a:extLst>
                    <a:ext uri="{9D8B030D-6E8A-4147-A177-3AD203B41FA5}">
                      <a16:colId xmlns:a16="http://schemas.microsoft.com/office/drawing/2014/main" val="1969722936"/>
                    </a:ext>
                  </a:extLst>
                </a:gridCol>
                <a:gridCol w="675904">
                  <a:extLst>
                    <a:ext uri="{9D8B030D-6E8A-4147-A177-3AD203B41FA5}">
                      <a16:colId xmlns:a16="http://schemas.microsoft.com/office/drawing/2014/main" val="3027592203"/>
                    </a:ext>
                  </a:extLst>
                </a:gridCol>
                <a:gridCol w="763461">
                  <a:extLst>
                    <a:ext uri="{9D8B030D-6E8A-4147-A177-3AD203B41FA5}">
                      <a16:colId xmlns:a16="http://schemas.microsoft.com/office/drawing/2014/main" val="2248076921"/>
                    </a:ext>
                  </a:extLst>
                </a:gridCol>
                <a:gridCol w="763461">
                  <a:extLst>
                    <a:ext uri="{9D8B030D-6E8A-4147-A177-3AD203B41FA5}">
                      <a16:colId xmlns:a16="http://schemas.microsoft.com/office/drawing/2014/main" val="4243629563"/>
                    </a:ext>
                  </a:extLst>
                </a:gridCol>
                <a:gridCol w="763461">
                  <a:extLst>
                    <a:ext uri="{9D8B030D-6E8A-4147-A177-3AD203B41FA5}">
                      <a16:colId xmlns:a16="http://schemas.microsoft.com/office/drawing/2014/main" val="3729479021"/>
                    </a:ext>
                  </a:extLst>
                </a:gridCol>
                <a:gridCol w="763461">
                  <a:extLst>
                    <a:ext uri="{9D8B030D-6E8A-4147-A177-3AD203B41FA5}">
                      <a16:colId xmlns:a16="http://schemas.microsoft.com/office/drawing/2014/main" val="383927761"/>
                    </a:ext>
                  </a:extLst>
                </a:gridCol>
                <a:gridCol w="763461">
                  <a:extLst>
                    <a:ext uri="{9D8B030D-6E8A-4147-A177-3AD203B41FA5}">
                      <a16:colId xmlns:a16="http://schemas.microsoft.com/office/drawing/2014/main" val="2445822285"/>
                    </a:ext>
                  </a:extLst>
                </a:gridCol>
                <a:gridCol w="763461">
                  <a:extLst>
                    <a:ext uri="{9D8B030D-6E8A-4147-A177-3AD203B41FA5}">
                      <a16:colId xmlns:a16="http://schemas.microsoft.com/office/drawing/2014/main" val="3933540566"/>
                    </a:ext>
                  </a:extLst>
                </a:gridCol>
                <a:gridCol w="763461">
                  <a:extLst>
                    <a:ext uri="{9D8B030D-6E8A-4147-A177-3AD203B41FA5}">
                      <a16:colId xmlns:a16="http://schemas.microsoft.com/office/drawing/2014/main" val="1344921139"/>
                    </a:ext>
                  </a:extLst>
                </a:gridCol>
                <a:gridCol w="997685">
                  <a:extLst>
                    <a:ext uri="{9D8B030D-6E8A-4147-A177-3AD203B41FA5}">
                      <a16:colId xmlns:a16="http://schemas.microsoft.com/office/drawing/2014/main" val="3344192831"/>
                    </a:ext>
                  </a:extLst>
                </a:gridCol>
              </a:tblGrid>
              <a:tr h="186842">
                <a:tc>
                  <a:txBody>
                    <a:bodyPr/>
                    <a:lstStyle/>
                    <a:p>
                      <a:pPr>
                        <a:lnSpc>
                          <a:spcPct val="107000"/>
                        </a:lnSpc>
                      </a:pPr>
                      <a:endParaRPr lang="en-US" sz="1100" dirty="0">
                        <a:solidFill>
                          <a:schemeClr val="tx1"/>
                        </a:solidFill>
                        <a:effectLst/>
                        <a:latin typeface="+mn-lt"/>
                        <a:cs typeface="Segoe UI Light" panose="020B0502040204020203" pitchFamily="34" charset="0"/>
                      </a:endParaRPr>
                    </a:p>
                  </a:txBody>
                  <a:tcPr marL="57476" marR="57476" marT="0" marB="0" anchor="ctr">
                    <a:solidFill>
                      <a:schemeClr val="accent4">
                        <a:lumMod val="25000"/>
                        <a:lumOff val="75000"/>
                      </a:schemeClr>
                    </a:solidFill>
                  </a:tcPr>
                </a:tc>
                <a:tc>
                  <a:txBody>
                    <a:bodyPr/>
                    <a:lstStyle/>
                    <a:p>
                      <a:pPr algn="ctr">
                        <a:lnSpc>
                          <a:spcPct val="107000"/>
                        </a:lnSpc>
                        <a:spcAft>
                          <a:spcPts val="800"/>
                        </a:spcAft>
                      </a:pPr>
                      <a:r>
                        <a:rPr lang="en-US" sz="1100">
                          <a:solidFill>
                            <a:schemeClr val="tx1"/>
                          </a:solidFill>
                          <a:effectLst/>
                          <a:latin typeface="+mn-lt"/>
                          <a:cs typeface="Segoe UI Light" panose="020B0502040204020203" pitchFamily="34" charset="0"/>
                        </a:rPr>
                        <a:t>2017</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ctr">
                    <a:solidFill>
                      <a:schemeClr val="accent4">
                        <a:lumMod val="25000"/>
                        <a:lumOff val="75000"/>
                      </a:schemeClr>
                    </a:solidFill>
                  </a:tcPr>
                </a:tc>
                <a:tc>
                  <a:txBody>
                    <a:bodyPr/>
                    <a:lstStyle/>
                    <a:p>
                      <a:pPr algn="ctr">
                        <a:lnSpc>
                          <a:spcPct val="107000"/>
                        </a:lnSpc>
                        <a:spcAft>
                          <a:spcPts val="800"/>
                        </a:spcAft>
                      </a:pPr>
                      <a:r>
                        <a:rPr lang="en-US" sz="1100" dirty="0">
                          <a:solidFill>
                            <a:schemeClr val="tx1"/>
                          </a:solidFill>
                          <a:effectLst/>
                          <a:latin typeface="+mn-lt"/>
                          <a:cs typeface="Segoe UI Light" panose="020B0502040204020203" pitchFamily="34" charset="0"/>
                        </a:rPr>
                        <a:t>2018</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ctr">
                    <a:solidFill>
                      <a:schemeClr val="accent4">
                        <a:lumMod val="25000"/>
                        <a:lumOff val="75000"/>
                      </a:schemeClr>
                    </a:solidFill>
                  </a:tcPr>
                </a:tc>
                <a:tc>
                  <a:txBody>
                    <a:bodyPr/>
                    <a:lstStyle/>
                    <a:p>
                      <a:pPr algn="ctr">
                        <a:lnSpc>
                          <a:spcPct val="107000"/>
                        </a:lnSpc>
                        <a:spcAft>
                          <a:spcPts val="800"/>
                        </a:spcAft>
                      </a:pPr>
                      <a:r>
                        <a:rPr lang="en-US" sz="1100">
                          <a:solidFill>
                            <a:schemeClr val="tx1"/>
                          </a:solidFill>
                          <a:effectLst/>
                          <a:latin typeface="+mn-lt"/>
                          <a:cs typeface="Segoe UI Light" panose="020B0502040204020203" pitchFamily="34" charset="0"/>
                        </a:rPr>
                        <a:t>2019</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ctr">
                    <a:solidFill>
                      <a:schemeClr val="accent4">
                        <a:lumMod val="25000"/>
                        <a:lumOff val="75000"/>
                      </a:schemeClr>
                    </a:solidFill>
                  </a:tcPr>
                </a:tc>
                <a:tc>
                  <a:txBody>
                    <a:bodyPr/>
                    <a:lstStyle/>
                    <a:p>
                      <a:pPr algn="ctr">
                        <a:lnSpc>
                          <a:spcPct val="107000"/>
                        </a:lnSpc>
                        <a:spcAft>
                          <a:spcPts val="800"/>
                        </a:spcAft>
                      </a:pPr>
                      <a:r>
                        <a:rPr lang="en-US" sz="1100">
                          <a:solidFill>
                            <a:schemeClr val="tx1"/>
                          </a:solidFill>
                          <a:effectLst/>
                          <a:latin typeface="+mn-lt"/>
                          <a:cs typeface="Segoe UI Light" panose="020B0502040204020203" pitchFamily="34" charset="0"/>
                        </a:rPr>
                        <a:t>2020</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ctr">
                    <a:solidFill>
                      <a:schemeClr val="accent4">
                        <a:lumMod val="25000"/>
                        <a:lumOff val="75000"/>
                      </a:schemeClr>
                    </a:solidFill>
                  </a:tcPr>
                </a:tc>
                <a:tc>
                  <a:txBody>
                    <a:bodyPr/>
                    <a:lstStyle/>
                    <a:p>
                      <a:pPr algn="ctr">
                        <a:lnSpc>
                          <a:spcPct val="107000"/>
                        </a:lnSpc>
                        <a:spcAft>
                          <a:spcPts val="800"/>
                        </a:spcAft>
                      </a:pPr>
                      <a:r>
                        <a:rPr lang="en-US" sz="1100" dirty="0">
                          <a:solidFill>
                            <a:schemeClr val="tx1"/>
                          </a:solidFill>
                          <a:effectLst/>
                          <a:latin typeface="+mn-lt"/>
                          <a:cs typeface="Segoe UI Light" panose="020B0502040204020203" pitchFamily="34" charset="0"/>
                        </a:rPr>
                        <a:t>2021</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ctr">
                    <a:solidFill>
                      <a:schemeClr val="accent4">
                        <a:lumMod val="25000"/>
                        <a:lumOff val="75000"/>
                      </a:schemeClr>
                    </a:solidFill>
                  </a:tcPr>
                </a:tc>
                <a:tc>
                  <a:txBody>
                    <a:bodyPr/>
                    <a:lstStyle/>
                    <a:p>
                      <a:pPr algn="ctr">
                        <a:lnSpc>
                          <a:spcPct val="107000"/>
                        </a:lnSpc>
                        <a:spcAft>
                          <a:spcPts val="800"/>
                        </a:spcAft>
                      </a:pPr>
                      <a:r>
                        <a:rPr lang="en-US" sz="1100">
                          <a:solidFill>
                            <a:schemeClr val="tx1"/>
                          </a:solidFill>
                          <a:effectLst/>
                          <a:latin typeface="+mn-lt"/>
                          <a:cs typeface="Segoe UI Light" panose="020B0502040204020203" pitchFamily="34" charset="0"/>
                        </a:rPr>
                        <a:t>2022</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ctr">
                    <a:solidFill>
                      <a:schemeClr val="accent4">
                        <a:lumMod val="25000"/>
                        <a:lumOff val="75000"/>
                      </a:schemeClr>
                    </a:solidFill>
                  </a:tcPr>
                </a:tc>
                <a:tc>
                  <a:txBody>
                    <a:bodyPr/>
                    <a:lstStyle/>
                    <a:p>
                      <a:pPr algn="ctr">
                        <a:lnSpc>
                          <a:spcPct val="107000"/>
                        </a:lnSpc>
                        <a:spcAft>
                          <a:spcPts val="800"/>
                        </a:spcAft>
                      </a:pPr>
                      <a:r>
                        <a:rPr lang="en-US" sz="1100">
                          <a:solidFill>
                            <a:schemeClr val="tx1"/>
                          </a:solidFill>
                          <a:effectLst/>
                          <a:latin typeface="+mn-lt"/>
                          <a:cs typeface="Segoe UI Light" panose="020B0502040204020203" pitchFamily="34" charset="0"/>
                        </a:rPr>
                        <a:t>2023</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ctr">
                    <a:solidFill>
                      <a:schemeClr val="accent4">
                        <a:lumMod val="25000"/>
                        <a:lumOff val="75000"/>
                      </a:schemeClr>
                    </a:solidFill>
                  </a:tcPr>
                </a:tc>
                <a:tc>
                  <a:txBody>
                    <a:bodyPr/>
                    <a:lstStyle/>
                    <a:p>
                      <a:pPr algn="ctr">
                        <a:lnSpc>
                          <a:spcPct val="107000"/>
                        </a:lnSpc>
                        <a:spcAft>
                          <a:spcPts val="800"/>
                        </a:spcAft>
                      </a:pPr>
                      <a:r>
                        <a:rPr lang="en-US" sz="1100">
                          <a:solidFill>
                            <a:schemeClr val="tx1"/>
                          </a:solidFill>
                          <a:effectLst/>
                          <a:latin typeface="+mn-lt"/>
                          <a:cs typeface="Segoe UI Light" panose="020B0502040204020203" pitchFamily="34" charset="0"/>
                        </a:rPr>
                        <a:t>2024</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ctr">
                    <a:solidFill>
                      <a:schemeClr val="accent4">
                        <a:lumMod val="25000"/>
                        <a:lumOff val="75000"/>
                      </a:schemeClr>
                    </a:solidFill>
                  </a:tcPr>
                </a:tc>
                <a:tc>
                  <a:txBody>
                    <a:bodyPr/>
                    <a:lstStyle/>
                    <a:p>
                      <a:pPr algn="ctr">
                        <a:lnSpc>
                          <a:spcPct val="107000"/>
                        </a:lnSpc>
                        <a:spcAft>
                          <a:spcPts val="800"/>
                        </a:spcAft>
                      </a:pPr>
                      <a:r>
                        <a:rPr lang="en-US" sz="1100">
                          <a:solidFill>
                            <a:schemeClr val="tx1"/>
                          </a:solidFill>
                          <a:effectLst/>
                          <a:latin typeface="+mn-lt"/>
                          <a:cs typeface="Segoe UI Light" panose="020B0502040204020203" pitchFamily="34" charset="0"/>
                        </a:rPr>
                        <a:t>2025</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ctr">
                    <a:solidFill>
                      <a:schemeClr val="accent4">
                        <a:lumMod val="25000"/>
                        <a:lumOff val="75000"/>
                      </a:schemeClr>
                    </a:solidFill>
                  </a:tcPr>
                </a:tc>
                <a:tc>
                  <a:txBody>
                    <a:bodyPr/>
                    <a:lstStyle/>
                    <a:p>
                      <a:pPr algn="ctr">
                        <a:lnSpc>
                          <a:spcPct val="107000"/>
                        </a:lnSpc>
                        <a:spcAft>
                          <a:spcPts val="800"/>
                        </a:spcAft>
                      </a:pPr>
                      <a:r>
                        <a:rPr lang="sr-Cyrl-RS" sz="1100" dirty="0" err="1">
                          <a:solidFill>
                            <a:schemeClr val="tx1"/>
                          </a:solidFill>
                          <a:effectLst/>
                          <a:latin typeface="+mn-lt"/>
                          <a:ea typeface="Calibri" panose="020F0502020204030204" pitchFamily="34" charset="0"/>
                          <a:cs typeface="Segoe UI Light" panose="020B0502040204020203" pitchFamily="34" charset="0"/>
                        </a:rPr>
                        <a:t>Резидуал</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ctr">
                    <a:solidFill>
                      <a:schemeClr val="accent4">
                        <a:lumMod val="25000"/>
                        <a:lumOff val="75000"/>
                      </a:schemeClr>
                    </a:solidFill>
                  </a:tcPr>
                </a:tc>
                <a:extLst>
                  <a:ext uri="{0D108BD9-81ED-4DB2-BD59-A6C34878D82A}">
                    <a16:rowId xmlns:a16="http://schemas.microsoft.com/office/drawing/2014/main" val="1574623893"/>
                  </a:ext>
                </a:extLst>
              </a:tr>
              <a:tr h="186842">
                <a:tc>
                  <a:txBody>
                    <a:bodyPr/>
                    <a:lstStyle/>
                    <a:p>
                      <a:pPr>
                        <a:lnSpc>
                          <a:spcPct val="107000"/>
                        </a:lnSpc>
                        <a:spcAft>
                          <a:spcPts val="800"/>
                        </a:spcAft>
                      </a:pPr>
                      <a:r>
                        <a:rPr lang="sr-Cyrl-RS" sz="1100" b="0" dirty="0">
                          <a:solidFill>
                            <a:schemeClr val="tx1"/>
                          </a:solidFill>
                          <a:effectLst/>
                          <a:latin typeface="+mn-lt"/>
                          <a:cs typeface="Segoe UI Light" panose="020B0502040204020203" pitchFamily="34" charset="0"/>
                        </a:rPr>
                        <a:t>Продаја</a:t>
                      </a:r>
                      <a:r>
                        <a:rPr lang="en-US" sz="1100" b="0" dirty="0">
                          <a:solidFill>
                            <a:schemeClr val="tx1"/>
                          </a:solidFill>
                          <a:effectLst/>
                          <a:latin typeface="+mn-lt"/>
                          <a:cs typeface="Segoe UI Light" panose="020B0502040204020203" pitchFamily="34" charset="0"/>
                        </a:rPr>
                        <a:t> (</a:t>
                      </a:r>
                      <a:r>
                        <a:rPr lang="sr-Cyrl-RS" sz="1100" b="0" dirty="0">
                          <a:solidFill>
                            <a:schemeClr val="tx1"/>
                          </a:solidFill>
                          <a:effectLst/>
                          <a:latin typeface="+mn-lt"/>
                          <a:cs typeface="Segoe UI Light" panose="020B0502040204020203" pitchFamily="34" charset="0"/>
                        </a:rPr>
                        <a:t>у</a:t>
                      </a:r>
                      <a:r>
                        <a:rPr lang="en-US" sz="1100" b="0" dirty="0">
                          <a:solidFill>
                            <a:schemeClr val="tx1"/>
                          </a:solidFill>
                          <a:effectLst/>
                          <a:latin typeface="+mn-lt"/>
                          <a:cs typeface="Segoe UI Light" panose="020B0502040204020203" pitchFamily="34" charset="0"/>
                        </a:rPr>
                        <a:t> </a:t>
                      </a:r>
                      <a:r>
                        <a:rPr lang="sr-Cyrl-RS" sz="1100" b="0" dirty="0">
                          <a:solidFill>
                            <a:schemeClr val="tx1"/>
                          </a:solidFill>
                          <a:effectLst/>
                          <a:latin typeface="+mn-lt"/>
                          <a:cs typeface="Segoe UI Light" panose="020B0502040204020203" pitchFamily="34" charset="0"/>
                        </a:rPr>
                        <a:t>тонама</a:t>
                      </a:r>
                      <a:r>
                        <a:rPr lang="en-US" sz="1100" b="0" dirty="0">
                          <a:solidFill>
                            <a:schemeClr val="tx1"/>
                          </a:solidFill>
                          <a:effectLst/>
                          <a:latin typeface="+mn-lt"/>
                          <a:cs typeface="Segoe UI Light" panose="020B0502040204020203" pitchFamily="34" charset="0"/>
                        </a:rPr>
                        <a:t>)</a:t>
                      </a:r>
                      <a:endParaRPr lang="en-US" sz="1100" b="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6.970</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7.528</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7.904</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8.339</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8.781</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9.255</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9.699</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10.174</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10.683</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nSpc>
                          <a:spcPct val="107000"/>
                        </a:lnSpc>
                      </a:pPr>
                      <a:endParaRPr lang="en-US" sz="1100" dirty="0">
                        <a:solidFill>
                          <a:schemeClr val="tx1"/>
                        </a:solidFill>
                        <a:effectLst/>
                        <a:latin typeface="+mn-lt"/>
                        <a:cs typeface="Segoe UI Light" panose="020B0502040204020203" pitchFamily="34" charset="0"/>
                      </a:endParaRPr>
                    </a:p>
                  </a:txBody>
                  <a:tcPr marL="57476" marR="57476" marT="0" marB="0" anchor="b">
                    <a:solidFill>
                      <a:schemeClr val="accent4">
                        <a:lumMod val="25000"/>
                        <a:lumOff val="75000"/>
                      </a:schemeClr>
                    </a:solidFill>
                  </a:tcPr>
                </a:tc>
                <a:extLst>
                  <a:ext uri="{0D108BD9-81ED-4DB2-BD59-A6C34878D82A}">
                    <a16:rowId xmlns:a16="http://schemas.microsoft.com/office/drawing/2014/main" val="3423041704"/>
                  </a:ext>
                </a:extLst>
              </a:tr>
              <a:tr h="154329">
                <a:tc>
                  <a:txBody>
                    <a:bodyPr/>
                    <a:lstStyle/>
                    <a:p>
                      <a:pPr>
                        <a:lnSpc>
                          <a:spcPct val="107000"/>
                        </a:lnSpc>
                        <a:spcAft>
                          <a:spcPts val="800"/>
                        </a:spcAft>
                      </a:pPr>
                      <a:r>
                        <a:rPr lang="sr-Cyrl-RS" sz="1100" b="0" dirty="0">
                          <a:solidFill>
                            <a:schemeClr val="tx1"/>
                          </a:solidFill>
                          <a:effectLst/>
                          <a:latin typeface="+mn-lt"/>
                          <a:cs typeface="Segoe UI Light" panose="020B0502040204020203" pitchFamily="34" charset="0"/>
                        </a:rPr>
                        <a:t>Приходи под продаје (ЕУР 000)</a:t>
                      </a:r>
                      <a:endParaRPr lang="en-US" sz="1100" b="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15.746</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17.086</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18.013</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19.078</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20.172</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21.344</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22.456</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23.646</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24.923</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25.421</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extLst>
                  <a:ext uri="{0D108BD9-81ED-4DB2-BD59-A6C34878D82A}">
                    <a16:rowId xmlns:a16="http://schemas.microsoft.com/office/drawing/2014/main" val="2874096104"/>
                  </a:ext>
                </a:extLst>
              </a:tr>
              <a:tr h="102259">
                <a:tc>
                  <a:txBody>
                    <a:bodyPr/>
                    <a:lstStyle/>
                    <a:p>
                      <a:pPr>
                        <a:lnSpc>
                          <a:spcPct val="107000"/>
                        </a:lnSpc>
                        <a:spcAft>
                          <a:spcPts val="800"/>
                        </a:spcAft>
                      </a:pPr>
                      <a:r>
                        <a:rPr lang="sr-Cyrl-RS" sz="1100" b="0" dirty="0">
                          <a:solidFill>
                            <a:schemeClr val="tx1"/>
                          </a:solidFill>
                          <a:effectLst/>
                          <a:latin typeface="+mn-lt"/>
                          <a:ea typeface="Calibri" panose="020F0502020204030204" pitchFamily="34" charset="0"/>
                          <a:cs typeface="Segoe UI Light" panose="020B0502040204020203" pitchFamily="34" charset="0"/>
                        </a:rPr>
                        <a:t>Пословни расходи (ЕУР 000)</a:t>
                      </a:r>
                      <a:endParaRPr lang="en-US" sz="1100" b="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13.384</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14.609</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15.437</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16.407</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17.388</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18.462</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19.492</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20.572</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21.808</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22.244</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extLst>
                  <a:ext uri="{0D108BD9-81ED-4DB2-BD59-A6C34878D82A}">
                    <a16:rowId xmlns:a16="http://schemas.microsoft.com/office/drawing/2014/main" val="324251779"/>
                  </a:ext>
                </a:extLst>
              </a:tr>
              <a:tr h="186842">
                <a:tc>
                  <a:txBody>
                    <a:bodyPr/>
                    <a:lstStyle/>
                    <a:p>
                      <a:pPr>
                        <a:lnSpc>
                          <a:spcPct val="107000"/>
                        </a:lnSpc>
                        <a:spcAft>
                          <a:spcPts val="800"/>
                        </a:spcAft>
                      </a:pPr>
                      <a:r>
                        <a:rPr lang="sr-Cyrl-RS" sz="1100" dirty="0">
                          <a:solidFill>
                            <a:schemeClr val="tx1"/>
                          </a:solidFill>
                          <a:effectLst/>
                          <a:latin typeface="+mn-lt"/>
                          <a:cs typeface="Segoe UI Light" panose="020B0502040204020203" pitchFamily="34" charset="0"/>
                        </a:rPr>
                        <a:t>ЕБИТДА (ЕУР 000)</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2.362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2.477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2.576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2.671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2.784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2.881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2.964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3.074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3.115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3.178</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extLst>
                  <a:ext uri="{0D108BD9-81ED-4DB2-BD59-A6C34878D82A}">
                    <a16:rowId xmlns:a16="http://schemas.microsoft.com/office/drawing/2014/main" val="3025726285"/>
                  </a:ext>
                </a:extLst>
              </a:tr>
              <a:tr h="186842">
                <a:tc>
                  <a:txBody>
                    <a:bodyPr/>
                    <a:lstStyle/>
                    <a:p>
                      <a:pPr>
                        <a:lnSpc>
                          <a:spcPct val="107000"/>
                        </a:lnSpc>
                        <a:spcAft>
                          <a:spcPts val="800"/>
                        </a:spcAft>
                      </a:pPr>
                      <a:r>
                        <a:rPr lang="sr-Cyrl-RS" sz="1100" b="0" dirty="0">
                          <a:solidFill>
                            <a:schemeClr val="tx1"/>
                          </a:solidFill>
                          <a:effectLst/>
                          <a:latin typeface="+mn-lt"/>
                          <a:cs typeface="Segoe UI Light" panose="020B0502040204020203" pitchFamily="34" charset="0"/>
                        </a:rPr>
                        <a:t>Трошкови амортизације (ЕУР 000)</a:t>
                      </a:r>
                      <a:endParaRPr lang="en-US" sz="1100" b="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mn-lt"/>
                          <a:cs typeface="Segoe UI Light" panose="020B0502040204020203" pitchFamily="34" charset="0"/>
                        </a:rPr>
                        <a:t>787</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820</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mn-lt"/>
                          <a:cs typeface="Segoe UI Light" panose="020B0502040204020203" pitchFamily="34" charset="0"/>
                        </a:rPr>
                        <a:t>829</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mn-lt"/>
                          <a:cs typeface="Segoe UI Light" panose="020B0502040204020203" pitchFamily="34" charset="0"/>
                        </a:rPr>
                        <a:t>839</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mn-lt"/>
                          <a:cs typeface="Segoe UI Light" panose="020B0502040204020203" pitchFamily="34" charset="0"/>
                        </a:rPr>
                        <a:t>847</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mn-lt"/>
                          <a:cs typeface="Segoe UI Light" panose="020B0502040204020203" pitchFamily="34" charset="0"/>
                        </a:rPr>
                        <a:t>811</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786</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mn-lt"/>
                          <a:cs typeface="Segoe UI Light" panose="020B0502040204020203" pitchFamily="34" charset="0"/>
                        </a:rPr>
                        <a:t>709</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498</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1.225</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extLst>
                  <a:ext uri="{0D108BD9-81ED-4DB2-BD59-A6C34878D82A}">
                    <a16:rowId xmlns:a16="http://schemas.microsoft.com/office/drawing/2014/main" val="4117817304"/>
                  </a:ext>
                </a:extLst>
              </a:tr>
              <a:tr h="186842">
                <a:tc>
                  <a:txBody>
                    <a:bodyPr/>
                    <a:lstStyle/>
                    <a:p>
                      <a:pPr>
                        <a:lnSpc>
                          <a:spcPct val="107000"/>
                        </a:lnSpc>
                        <a:spcAft>
                          <a:spcPts val="800"/>
                        </a:spcAft>
                      </a:pPr>
                      <a:r>
                        <a:rPr lang="sr-Cyrl-RS" sz="1100" dirty="0">
                          <a:solidFill>
                            <a:schemeClr val="tx1"/>
                          </a:solidFill>
                          <a:effectLst/>
                          <a:latin typeface="+mn-lt"/>
                          <a:cs typeface="Segoe UI Light" panose="020B0502040204020203" pitchFamily="34" charset="0"/>
                        </a:rPr>
                        <a:t>ЕБИТ (ЕУР 000)</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1.575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1.657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1.747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1.832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1.937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2.070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2.178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2.365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2.617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1.952</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extLst>
                  <a:ext uri="{0D108BD9-81ED-4DB2-BD59-A6C34878D82A}">
                    <a16:rowId xmlns:a16="http://schemas.microsoft.com/office/drawing/2014/main" val="397155424"/>
                  </a:ext>
                </a:extLst>
              </a:tr>
              <a:tr h="32588">
                <a:tc>
                  <a:txBody>
                    <a:bodyPr/>
                    <a:lstStyle/>
                    <a:p>
                      <a:pPr>
                        <a:lnSpc>
                          <a:spcPct val="107000"/>
                        </a:lnSpc>
                        <a:spcAft>
                          <a:spcPts val="800"/>
                        </a:spcAft>
                      </a:pPr>
                      <a:r>
                        <a:rPr lang="sr-Cyrl-RS" sz="1100" b="0" dirty="0">
                          <a:solidFill>
                            <a:schemeClr val="tx1"/>
                          </a:solidFill>
                          <a:effectLst/>
                          <a:latin typeface="+mn-lt"/>
                          <a:cs typeface="Segoe UI Light" panose="020B0502040204020203" pitchFamily="34" charset="0"/>
                        </a:rPr>
                        <a:t>Трошкови пореза (ЕУР 000)</a:t>
                      </a:r>
                      <a:endParaRPr lang="en-US" sz="1100" b="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mn-lt"/>
                          <a:cs typeface="Segoe UI Light" panose="020B0502040204020203" pitchFamily="34" charset="0"/>
                        </a:rPr>
                        <a:t>236</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mn-lt"/>
                          <a:cs typeface="Segoe UI Light" panose="020B0502040204020203" pitchFamily="34" charset="0"/>
                        </a:rPr>
                        <a:t>249</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mn-lt"/>
                          <a:cs typeface="Segoe UI Light" panose="020B0502040204020203" pitchFamily="34" charset="0"/>
                        </a:rPr>
                        <a:t>262</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mn-lt"/>
                          <a:cs typeface="Segoe UI Light" panose="020B0502040204020203" pitchFamily="34" charset="0"/>
                        </a:rPr>
                        <a:t>275</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mn-lt"/>
                          <a:cs typeface="Segoe UI Light" panose="020B0502040204020203" pitchFamily="34" charset="0"/>
                        </a:rPr>
                        <a:t>290</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mn-lt"/>
                          <a:cs typeface="Segoe UI Light" panose="020B0502040204020203" pitchFamily="34" charset="0"/>
                        </a:rPr>
                        <a:t>311</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mn-lt"/>
                          <a:cs typeface="Segoe UI Light" panose="020B0502040204020203" pitchFamily="34" charset="0"/>
                        </a:rPr>
                        <a:t>327</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355</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393</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mn-lt"/>
                          <a:cs typeface="Segoe UI Light" panose="020B0502040204020203" pitchFamily="34" charset="0"/>
                        </a:rPr>
                        <a:t>293</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extLst>
                  <a:ext uri="{0D108BD9-81ED-4DB2-BD59-A6C34878D82A}">
                    <a16:rowId xmlns:a16="http://schemas.microsoft.com/office/drawing/2014/main" val="3530139189"/>
                  </a:ext>
                </a:extLst>
              </a:tr>
              <a:tr h="123393">
                <a:tc>
                  <a:txBody>
                    <a:bodyPr/>
                    <a:lstStyle/>
                    <a:p>
                      <a:pPr>
                        <a:lnSpc>
                          <a:spcPct val="107000"/>
                        </a:lnSpc>
                        <a:spcAft>
                          <a:spcPts val="800"/>
                        </a:spcAft>
                      </a:pPr>
                      <a:r>
                        <a:rPr lang="sr-Cyrl-RS" sz="1100" dirty="0">
                          <a:solidFill>
                            <a:schemeClr val="tx1"/>
                          </a:solidFill>
                          <a:effectLst/>
                          <a:latin typeface="+mn-lt"/>
                          <a:cs typeface="Segoe UI Light" panose="020B0502040204020203" pitchFamily="34" charset="0"/>
                        </a:rPr>
                        <a:t>Нето оперативни резултат после опорезивања (ЕУР 000)</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1.338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1.409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1.485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1.557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1.646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1.760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1.852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2.010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2.224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1.660</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ctr">
                    <a:solidFill>
                      <a:schemeClr val="accent4">
                        <a:lumMod val="25000"/>
                        <a:lumOff val="75000"/>
                      </a:schemeClr>
                    </a:solidFill>
                  </a:tcPr>
                </a:tc>
                <a:extLst>
                  <a:ext uri="{0D108BD9-81ED-4DB2-BD59-A6C34878D82A}">
                    <a16:rowId xmlns:a16="http://schemas.microsoft.com/office/drawing/2014/main" val="194871584"/>
                  </a:ext>
                </a:extLst>
              </a:tr>
              <a:tr h="186842">
                <a:tc>
                  <a:txBody>
                    <a:bodyPr/>
                    <a:lstStyle/>
                    <a:p>
                      <a:pPr>
                        <a:lnSpc>
                          <a:spcPct val="107000"/>
                        </a:lnSpc>
                        <a:spcAft>
                          <a:spcPts val="800"/>
                        </a:spcAft>
                      </a:pPr>
                      <a:r>
                        <a:rPr lang="sr-Cyrl-RS" sz="1100" dirty="0">
                          <a:solidFill>
                            <a:schemeClr val="tx1"/>
                          </a:solidFill>
                          <a:effectLst/>
                          <a:latin typeface="+mn-lt"/>
                          <a:cs typeface="Segoe UI Light" panose="020B0502040204020203" pitchFamily="34" charset="0"/>
                        </a:rPr>
                        <a:t>Новчани ток из пословања (ЕУР 000)</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2.126</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2.229</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2.314</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2.396</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2.493</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2.571</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2.638</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2.719</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2.723</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2.885</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extLst>
                  <a:ext uri="{0D108BD9-81ED-4DB2-BD59-A6C34878D82A}">
                    <a16:rowId xmlns:a16="http://schemas.microsoft.com/office/drawing/2014/main" val="3439821436"/>
                  </a:ext>
                </a:extLst>
              </a:tr>
              <a:tr h="186842">
                <a:tc>
                  <a:txBody>
                    <a:bodyPr/>
                    <a:lstStyle/>
                    <a:p>
                      <a:pPr>
                        <a:lnSpc>
                          <a:spcPct val="107000"/>
                        </a:lnSpc>
                        <a:spcAft>
                          <a:spcPts val="800"/>
                        </a:spcAft>
                      </a:pPr>
                      <a:r>
                        <a:rPr lang="sr-Cyrl-RS" sz="1100" b="0" dirty="0">
                          <a:solidFill>
                            <a:schemeClr val="tx1"/>
                          </a:solidFill>
                          <a:effectLst/>
                          <a:latin typeface="+mn-lt"/>
                          <a:cs typeface="Segoe UI Light" panose="020B0502040204020203" pitchFamily="34" charset="0"/>
                        </a:rPr>
                        <a:t>Одбици</a:t>
                      </a:r>
                      <a:r>
                        <a:rPr lang="en-US" sz="1100" b="0" dirty="0">
                          <a:solidFill>
                            <a:schemeClr val="tx1"/>
                          </a:solidFill>
                          <a:effectLst/>
                          <a:latin typeface="+mn-lt"/>
                          <a:cs typeface="Segoe UI Light" panose="020B0502040204020203" pitchFamily="34" charset="0"/>
                        </a:rPr>
                        <a:t>: </a:t>
                      </a:r>
                      <a:r>
                        <a:rPr lang="sr-Cyrl-RS" sz="1100" b="0" dirty="0">
                          <a:solidFill>
                            <a:schemeClr val="tx1"/>
                          </a:solidFill>
                          <a:effectLst/>
                          <a:latin typeface="+mn-lt"/>
                          <a:cs typeface="Segoe UI Light" panose="020B0502040204020203" pitchFamily="34" charset="0"/>
                        </a:rPr>
                        <a:t>Инвестиције (ЕУР 000)</a:t>
                      </a:r>
                      <a:endParaRPr lang="en-US" sz="1100" b="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mn-lt"/>
                          <a:cs typeface="Segoe UI Light" panose="020B0502040204020203" pitchFamily="34" charset="0"/>
                        </a:rPr>
                        <a:t>0</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mn-lt"/>
                          <a:cs typeface="Segoe UI Light" panose="020B0502040204020203" pitchFamily="34" charset="0"/>
                        </a:rPr>
                        <a:t>0</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mn-lt"/>
                          <a:cs typeface="Segoe UI Light" panose="020B0502040204020203" pitchFamily="34" charset="0"/>
                        </a:rPr>
                        <a:t>0</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0</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0</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mn-lt"/>
                          <a:cs typeface="Segoe UI Light" panose="020B0502040204020203" pitchFamily="34" charset="0"/>
                        </a:rPr>
                        <a:t>0</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mn-lt"/>
                          <a:cs typeface="Segoe UI Light" panose="020B0502040204020203" pitchFamily="34" charset="0"/>
                        </a:rPr>
                        <a:t>0</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mn-lt"/>
                          <a:cs typeface="Segoe UI Light" panose="020B0502040204020203" pitchFamily="34" charset="0"/>
                        </a:rPr>
                        <a:t>0</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0</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1.087</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extLst>
                  <a:ext uri="{0D108BD9-81ED-4DB2-BD59-A6C34878D82A}">
                    <a16:rowId xmlns:a16="http://schemas.microsoft.com/office/drawing/2014/main" val="2229120822"/>
                  </a:ext>
                </a:extLst>
              </a:tr>
              <a:tr h="186842">
                <a:tc>
                  <a:txBody>
                    <a:bodyPr/>
                    <a:lstStyle/>
                    <a:p>
                      <a:pPr>
                        <a:lnSpc>
                          <a:spcPct val="107000"/>
                        </a:lnSpc>
                        <a:spcAft>
                          <a:spcPts val="800"/>
                        </a:spcAft>
                      </a:pPr>
                      <a:r>
                        <a:rPr lang="sr-Cyrl-RS" sz="1100" b="0" dirty="0">
                          <a:solidFill>
                            <a:schemeClr val="tx1"/>
                          </a:solidFill>
                          <a:effectLst/>
                          <a:latin typeface="+mn-lt"/>
                          <a:cs typeface="Segoe UI Light" panose="020B0502040204020203" pitchFamily="34" charset="0"/>
                        </a:rPr>
                        <a:t>Одбици</a:t>
                      </a:r>
                      <a:r>
                        <a:rPr lang="en-US" sz="1100" b="0" dirty="0">
                          <a:solidFill>
                            <a:schemeClr val="tx1"/>
                          </a:solidFill>
                          <a:effectLst/>
                          <a:latin typeface="+mn-lt"/>
                          <a:cs typeface="Segoe UI Light" panose="020B0502040204020203" pitchFamily="34" charset="0"/>
                        </a:rPr>
                        <a:t>: </a:t>
                      </a:r>
                      <a:r>
                        <a:rPr lang="sr-Cyrl-RS" sz="1100" b="0" dirty="0">
                          <a:solidFill>
                            <a:schemeClr val="tx1"/>
                          </a:solidFill>
                          <a:effectLst/>
                          <a:latin typeface="+mn-lt"/>
                          <a:cs typeface="Segoe UI Light" panose="020B0502040204020203" pitchFamily="34" charset="0"/>
                        </a:rPr>
                        <a:t>Обртни капитал (ЕУР 000)</a:t>
                      </a:r>
                      <a:endParaRPr lang="en-US" sz="1100" b="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mn-lt"/>
                          <a:cs typeface="Segoe UI Light" panose="020B0502040204020203" pitchFamily="34" charset="0"/>
                        </a:rPr>
                        <a:t>866</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mn-lt"/>
                          <a:cs typeface="Segoe UI Light" panose="020B0502040204020203" pitchFamily="34" charset="0"/>
                        </a:rPr>
                        <a:t>940</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mn-lt"/>
                          <a:cs typeface="Segoe UI Light" panose="020B0502040204020203" pitchFamily="34" charset="0"/>
                        </a:rPr>
                        <a:t>991</a:t>
                      </a:r>
                      <a:endParaRPr lang="en-US" sz="110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1.049</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1.109</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1.174</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1.235</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1.301</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1.371</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mn-lt"/>
                          <a:cs typeface="Segoe UI Light" panose="020B0502040204020203" pitchFamily="34" charset="0"/>
                        </a:rPr>
                        <a:t>44</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extLst>
                  <a:ext uri="{0D108BD9-81ED-4DB2-BD59-A6C34878D82A}">
                    <a16:rowId xmlns:a16="http://schemas.microsoft.com/office/drawing/2014/main" val="3794135035"/>
                  </a:ext>
                </a:extLst>
              </a:tr>
              <a:tr h="186842">
                <a:tc>
                  <a:txBody>
                    <a:bodyPr/>
                    <a:lstStyle/>
                    <a:p>
                      <a:pPr>
                        <a:lnSpc>
                          <a:spcPct val="107000"/>
                        </a:lnSpc>
                        <a:spcAft>
                          <a:spcPts val="800"/>
                        </a:spcAft>
                      </a:pPr>
                      <a:r>
                        <a:rPr lang="sr-Cyrl-RS" sz="1100" dirty="0">
                          <a:solidFill>
                            <a:schemeClr val="tx1"/>
                          </a:solidFill>
                          <a:effectLst/>
                          <a:latin typeface="+mn-lt"/>
                          <a:cs typeface="Segoe UI Light" panose="020B0502040204020203" pitchFamily="34" charset="0"/>
                        </a:rPr>
                        <a:t>Нето новчани ток </a:t>
                      </a:r>
                      <a:r>
                        <a:rPr lang="en-US" sz="1100" dirty="0">
                          <a:solidFill>
                            <a:schemeClr val="tx1"/>
                          </a:solidFill>
                          <a:effectLst/>
                          <a:latin typeface="+mn-lt"/>
                          <a:cs typeface="Segoe UI Light" panose="020B0502040204020203" pitchFamily="34" charset="0"/>
                        </a:rPr>
                        <a:t>(FCF)</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1.260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1.289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1.323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1.347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1.384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1.397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1.402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1.419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1.352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mn-lt"/>
                          <a:cs typeface="Segoe UI Light" panose="020B0502040204020203" pitchFamily="34" charset="0"/>
                        </a:rPr>
                        <a:t>1.754 </a:t>
                      </a:r>
                      <a:endParaRPr lang="en-US" sz="1100" b="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extLst>
                  <a:ext uri="{0D108BD9-81ED-4DB2-BD59-A6C34878D82A}">
                    <a16:rowId xmlns:a16="http://schemas.microsoft.com/office/drawing/2014/main" val="39824625"/>
                  </a:ext>
                </a:extLst>
              </a:tr>
              <a:tr h="57380">
                <a:tc>
                  <a:txBody>
                    <a:bodyPr/>
                    <a:lstStyle/>
                    <a:p>
                      <a:pPr>
                        <a:lnSpc>
                          <a:spcPct val="107000"/>
                        </a:lnSpc>
                      </a:pPr>
                      <a:endParaRPr lang="en-US" sz="1100">
                        <a:solidFill>
                          <a:schemeClr val="tx1"/>
                        </a:solidFill>
                        <a:effectLst/>
                        <a:latin typeface="+mn-lt"/>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nSpc>
                          <a:spcPct val="107000"/>
                        </a:lnSpc>
                      </a:pPr>
                      <a:endParaRPr lang="en-US" sz="1100">
                        <a:solidFill>
                          <a:schemeClr val="tx1"/>
                        </a:solidFill>
                        <a:effectLst/>
                        <a:latin typeface="+mn-lt"/>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nSpc>
                          <a:spcPct val="107000"/>
                        </a:lnSpc>
                      </a:pPr>
                      <a:endParaRPr lang="en-US" sz="1100">
                        <a:solidFill>
                          <a:schemeClr val="tx1"/>
                        </a:solidFill>
                        <a:effectLst/>
                        <a:latin typeface="+mn-lt"/>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nSpc>
                          <a:spcPct val="107000"/>
                        </a:lnSpc>
                      </a:pPr>
                      <a:endParaRPr lang="en-US" sz="1100">
                        <a:solidFill>
                          <a:schemeClr val="tx1"/>
                        </a:solidFill>
                        <a:effectLst/>
                        <a:latin typeface="+mn-lt"/>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nSpc>
                          <a:spcPct val="107000"/>
                        </a:lnSpc>
                      </a:pPr>
                      <a:endParaRPr lang="en-US" sz="1100">
                        <a:solidFill>
                          <a:schemeClr val="tx1"/>
                        </a:solidFill>
                        <a:effectLst/>
                        <a:latin typeface="+mn-lt"/>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nSpc>
                          <a:spcPct val="107000"/>
                        </a:lnSpc>
                      </a:pPr>
                      <a:endParaRPr lang="en-US" sz="1100">
                        <a:solidFill>
                          <a:schemeClr val="tx1"/>
                        </a:solidFill>
                        <a:effectLst/>
                        <a:latin typeface="+mn-lt"/>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nSpc>
                          <a:spcPct val="107000"/>
                        </a:lnSpc>
                      </a:pPr>
                      <a:endParaRPr lang="en-US" sz="1100">
                        <a:solidFill>
                          <a:schemeClr val="tx1"/>
                        </a:solidFill>
                        <a:effectLst/>
                        <a:latin typeface="+mn-lt"/>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nSpc>
                          <a:spcPct val="107000"/>
                        </a:lnSpc>
                      </a:pPr>
                      <a:endParaRPr lang="en-US" sz="1100">
                        <a:solidFill>
                          <a:schemeClr val="tx1"/>
                        </a:solidFill>
                        <a:effectLst/>
                        <a:latin typeface="+mn-lt"/>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nSpc>
                          <a:spcPct val="107000"/>
                        </a:lnSpc>
                      </a:pPr>
                      <a:endParaRPr lang="en-US" sz="1100">
                        <a:solidFill>
                          <a:schemeClr val="tx1"/>
                        </a:solidFill>
                        <a:effectLst/>
                        <a:latin typeface="+mn-lt"/>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nSpc>
                          <a:spcPct val="107000"/>
                        </a:lnSpc>
                      </a:pPr>
                      <a:endParaRPr lang="en-US" sz="1100">
                        <a:solidFill>
                          <a:schemeClr val="tx1"/>
                        </a:solidFill>
                        <a:effectLst/>
                        <a:latin typeface="+mn-lt"/>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nSpc>
                          <a:spcPct val="107000"/>
                        </a:lnSpc>
                      </a:pPr>
                      <a:endParaRPr lang="en-US" sz="1100">
                        <a:solidFill>
                          <a:schemeClr val="tx1"/>
                        </a:solidFill>
                        <a:effectLst/>
                        <a:latin typeface="+mn-lt"/>
                        <a:cs typeface="Segoe UI Light" panose="020B0502040204020203" pitchFamily="34" charset="0"/>
                      </a:endParaRPr>
                    </a:p>
                  </a:txBody>
                  <a:tcPr marL="57476" marR="57476" marT="0" marB="0" anchor="b">
                    <a:solidFill>
                      <a:schemeClr val="accent4">
                        <a:lumMod val="25000"/>
                        <a:lumOff val="75000"/>
                      </a:schemeClr>
                    </a:solidFill>
                  </a:tcPr>
                </a:tc>
                <a:extLst>
                  <a:ext uri="{0D108BD9-81ED-4DB2-BD59-A6C34878D82A}">
                    <a16:rowId xmlns:a16="http://schemas.microsoft.com/office/drawing/2014/main" val="316309842"/>
                  </a:ext>
                </a:extLst>
              </a:tr>
              <a:tr h="197539">
                <a:tc>
                  <a:txBody>
                    <a:bodyPr/>
                    <a:lstStyle/>
                    <a:p>
                      <a:pPr>
                        <a:lnSpc>
                          <a:spcPct val="107000"/>
                        </a:lnSpc>
                        <a:spcAft>
                          <a:spcPts val="800"/>
                        </a:spcAft>
                      </a:pPr>
                      <a:r>
                        <a:rPr lang="sr-Cyrl-RS" sz="1100" b="0" i="1" dirty="0">
                          <a:solidFill>
                            <a:schemeClr val="tx1"/>
                          </a:solidFill>
                          <a:effectLst/>
                          <a:latin typeface="+mn-lt"/>
                          <a:cs typeface="Segoe UI Light" panose="020B0502040204020203" pitchFamily="34" charset="0"/>
                        </a:rPr>
                        <a:t>ЕБИТДА</a:t>
                      </a:r>
                      <a:r>
                        <a:rPr lang="en-US" sz="1100" b="0" i="1" dirty="0">
                          <a:solidFill>
                            <a:schemeClr val="tx1"/>
                          </a:solidFill>
                          <a:effectLst/>
                          <a:latin typeface="+mn-lt"/>
                          <a:cs typeface="Segoe UI Light" panose="020B0502040204020203" pitchFamily="34" charset="0"/>
                        </a:rPr>
                        <a:t> </a:t>
                      </a:r>
                      <a:r>
                        <a:rPr lang="sr-Cyrl-RS" sz="1100" b="0" i="1" dirty="0">
                          <a:solidFill>
                            <a:schemeClr val="tx1"/>
                          </a:solidFill>
                          <a:effectLst/>
                          <a:latin typeface="+mn-lt"/>
                          <a:cs typeface="Segoe UI Light" panose="020B0502040204020203" pitchFamily="34" charset="0"/>
                        </a:rPr>
                        <a:t>маргина</a:t>
                      </a:r>
                      <a:endParaRPr lang="en-US" sz="1100" b="0" i="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i="1">
                          <a:effectLst/>
                          <a:latin typeface="+mn-lt"/>
                          <a:ea typeface="Calibri" panose="020F0502020204030204" pitchFamily="34" charset="0"/>
                          <a:cs typeface="Times New Roman" panose="02020603050405020304" pitchFamily="18" charset="0"/>
                        </a:rPr>
                        <a:t>15</a:t>
                      </a:r>
                      <a:r>
                        <a:rPr lang="sr-Cyrl-RS" sz="1100" i="1">
                          <a:solidFill>
                            <a:srgbClr val="000000"/>
                          </a:solidFill>
                          <a:effectLst/>
                          <a:latin typeface="+mn-lt"/>
                          <a:ea typeface="Calibri" panose="020F0502020204030204" pitchFamily="34" charset="0"/>
                          <a:cs typeface="Times New Roman" panose="02020603050405020304" pitchFamily="18" charset="0"/>
                        </a:rPr>
                        <a:t>,</a:t>
                      </a:r>
                      <a:r>
                        <a:rPr lang="en-US" sz="1100" i="1">
                          <a:solidFill>
                            <a:srgbClr val="000000"/>
                          </a:solidFill>
                          <a:effectLst/>
                          <a:latin typeface="+mn-lt"/>
                          <a:ea typeface="Calibri" panose="020F0502020204030204" pitchFamily="34" charset="0"/>
                          <a:cs typeface="Times New Roman" panose="02020603050405020304" pitchFamily="18" charset="0"/>
                        </a:rPr>
                        <a:t>0%</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14,5%</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14,3%</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14,0%</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13,8%</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13,5%</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13,2%</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13,0%</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12,5%</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12,5%</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extLst>
                  <a:ext uri="{0D108BD9-81ED-4DB2-BD59-A6C34878D82A}">
                    <a16:rowId xmlns:a16="http://schemas.microsoft.com/office/drawing/2014/main" val="2832127847"/>
                  </a:ext>
                </a:extLst>
              </a:tr>
              <a:tr h="197539">
                <a:tc>
                  <a:txBody>
                    <a:bodyPr/>
                    <a:lstStyle/>
                    <a:p>
                      <a:pPr>
                        <a:lnSpc>
                          <a:spcPct val="107000"/>
                        </a:lnSpc>
                        <a:spcAft>
                          <a:spcPts val="800"/>
                        </a:spcAft>
                      </a:pPr>
                      <a:r>
                        <a:rPr lang="sr-Cyrl-RS" sz="1100" b="0" i="1" dirty="0">
                          <a:solidFill>
                            <a:schemeClr val="tx1"/>
                          </a:solidFill>
                          <a:effectLst/>
                          <a:latin typeface="+mn-lt"/>
                          <a:cs typeface="Segoe UI Light" panose="020B0502040204020203" pitchFamily="34" charset="0"/>
                        </a:rPr>
                        <a:t>ЕБИТ</a:t>
                      </a:r>
                      <a:r>
                        <a:rPr lang="en-US" sz="1100" b="0" i="1" dirty="0">
                          <a:solidFill>
                            <a:schemeClr val="tx1"/>
                          </a:solidFill>
                          <a:effectLst/>
                          <a:latin typeface="+mn-lt"/>
                          <a:cs typeface="Segoe UI Light" panose="020B0502040204020203" pitchFamily="34" charset="0"/>
                        </a:rPr>
                        <a:t> </a:t>
                      </a:r>
                      <a:r>
                        <a:rPr lang="sr-Cyrl-RS" sz="1100" b="0" i="1" dirty="0">
                          <a:solidFill>
                            <a:schemeClr val="tx1"/>
                          </a:solidFill>
                          <a:effectLst/>
                          <a:latin typeface="+mn-lt"/>
                          <a:cs typeface="Segoe UI Light" panose="020B0502040204020203" pitchFamily="34" charset="0"/>
                        </a:rPr>
                        <a:t>маргина</a:t>
                      </a:r>
                      <a:endParaRPr lang="en-US" sz="1100" b="0" i="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10</a:t>
                      </a:r>
                      <a:r>
                        <a:rPr lang="sr-Cyrl-RS" sz="1100" i="1">
                          <a:solidFill>
                            <a:srgbClr val="000000"/>
                          </a:solidFill>
                          <a:effectLst/>
                          <a:latin typeface="+mn-lt"/>
                          <a:ea typeface="Calibri" panose="020F0502020204030204" pitchFamily="34" charset="0"/>
                          <a:cs typeface="Times New Roman" panose="02020603050405020304" pitchFamily="18" charset="0"/>
                        </a:rPr>
                        <a:t>,</a:t>
                      </a:r>
                      <a:r>
                        <a:rPr lang="en-US" sz="1100" i="1">
                          <a:solidFill>
                            <a:srgbClr val="000000"/>
                          </a:solidFill>
                          <a:effectLst/>
                          <a:latin typeface="+mn-lt"/>
                          <a:ea typeface="Calibri" panose="020F0502020204030204" pitchFamily="34" charset="0"/>
                          <a:cs typeface="Times New Roman" panose="02020603050405020304" pitchFamily="18" charset="0"/>
                        </a:rPr>
                        <a:t>0%</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9,7%</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9,7%</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9,6%</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9,6%</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9,7%</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9,7%</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10,0%</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10,5%</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7,7%</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extLst>
                  <a:ext uri="{0D108BD9-81ED-4DB2-BD59-A6C34878D82A}">
                    <a16:rowId xmlns:a16="http://schemas.microsoft.com/office/drawing/2014/main" val="4005256013"/>
                  </a:ext>
                </a:extLst>
              </a:tr>
              <a:tr h="197539">
                <a:tc>
                  <a:txBody>
                    <a:bodyPr/>
                    <a:lstStyle/>
                    <a:p>
                      <a:pPr>
                        <a:lnSpc>
                          <a:spcPct val="107000"/>
                        </a:lnSpc>
                        <a:spcAft>
                          <a:spcPts val="800"/>
                        </a:spcAft>
                      </a:pPr>
                      <a:r>
                        <a:rPr lang="sr-Cyrl-RS" sz="1100" b="0" i="1" dirty="0">
                          <a:solidFill>
                            <a:schemeClr val="tx1"/>
                          </a:solidFill>
                          <a:effectLst/>
                          <a:latin typeface="+mn-lt"/>
                          <a:cs typeface="Segoe UI Light" panose="020B0502040204020203" pitchFamily="34" charset="0"/>
                        </a:rPr>
                        <a:t>Стопа раста у </a:t>
                      </a:r>
                      <a:r>
                        <a:rPr lang="sr-Cyrl-RS" sz="1100" b="0" i="1" dirty="0" err="1">
                          <a:solidFill>
                            <a:schemeClr val="tx1"/>
                          </a:solidFill>
                          <a:effectLst/>
                          <a:latin typeface="+mn-lt"/>
                          <a:cs typeface="Segoe UI Light" panose="020B0502040204020203" pitchFamily="34" charset="0"/>
                        </a:rPr>
                        <a:t>резидуалу</a:t>
                      </a:r>
                      <a:endParaRPr lang="en-US" sz="1100" b="0" i="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pPr>
                      <a:endParaRPr lang="en-US" sz="1100">
                        <a:effectLst/>
                        <a:latin typeface="+mn-lt"/>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pPr>
                      <a:endParaRPr lang="en-US" sz="1100">
                        <a:effectLst/>
                        <a:latin typeface="+mn-lt"/>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pPr>
                      <a:endParaRPr lang="en-US" sz="1100">
                        <a:effectLst/>
                        <a:latin typeface="+mn-lt"/>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pPr>
                      <a:endParaRPr lang="en-US" sz="1100">
                        <a:effectLst/>
                        <a:latin typeface="+mn-lt"/>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pPr>
                      <a:endParaRPr lang="en-US" sz="1100">
                        <a:effectLst/>
                        <a:latin typeface="+mn-lt"/>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pPr>
                      <a:endParaRPr lang="en-US" sz="1100">
                        <a:effectLst/>
                        <a:latin typeface="+mn-lt"/>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pPr>
                      <a:endParaRPr lang="en-US" sz="1100">
                        <a:effectLst/>
                        <a:latin typeface="+mn-lt"/>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pPr>
                      <a:endParaRPr lang="en-US" sz="1100">
                        <a:effectLst/>
                        <a:latin typeface="+mn-lt"/>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pPr>
                      <a:endParaRPr lang="en-US" sz="1100">
                        <a:effectLst/>
                        <a:latin typeface="+mn-lt"/>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2%</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extLst>
                  <a:ext uri="{0D108BD9-81ED-4DB2-BD59-A6C34878D82A}">
                    <a16:rowId xmlns:a16="http://schemas.microsoft.com/office/drawing/2014/main" val="1315814357"/>
                  </a:ext>
                </a:extLst>
              </a:tr>
              <a:tr h="197539">
                <a:tc>
                  <a:txBody>
                    <a:bodyPr/>
                    <a:lstStyle/>
                    <a:p>
                      <a:pPr>
                        <a:lnSpc>
                          <a:spcPct val="107000"/>
                        </a:lnSpc>
                        <a:spcAft>
                          <a:spcPts val="800"/>
                        </a:spcAft>
                      </a:pPr>
                      <a:r>
                        <a:rPr lang="sr-Cyrl-RS" sz="1100" b="0" i="1" dirty="0">
                          <a:solidFill>
                            <a:schemeClr val="tx1"/>
                          </a:solidFill>
                          <a:effectLst/>
                          <a:latin typeface="+mn-lt"/>
                          <a:cs typeface="Segoe UI Light" panose="020B0502040204020203" pitchFamily="34" charset="0"/>
                        </a:rPr>
                        <a:t>Продаја</a:t>
                      </a:r>
                      <a:r>
                        <a:rPr lang="en-US" sz="1100" b="0" i="1" dirty="0">
                          <a:solidFill>
                            <a:schemeClr val="tx1"/>
                          </a:solidFill>
                          <a:effectLst/>
                          <a:latin typeface="+mn-lt"/>
                          <a:cs typeface="Segoe UI Light" panose="020B0502040204020203" pitchFamily="34" charset="0"/>
                        </a:rPr>
                        <a:t> (</a:t>
                      </a:r>
                      <a:r>
                        <a:rPr lang="sr-Cyrl-RS" sz="1100" b="0" i="1" dirty="0">
                          <a:solidFill>
                            <a:schemeClr val="tx1"/>
                          </a:solidFill>
                          <a:effectLst/>
                          <a:latin typeface="+mn-lt"/>
                          <a:cs typeface="Segoe UI Light" panose="020B0502040204020203" pitchFamily="34" charset="0"/>
                        </a:rPr>
                        <a:t>у </a:t>
                      </a:r>
                      <a:r>
                        <a:rPr lang="en-US" sz="1100" b="0" i="1" dirty="0">
                          <a:solidFill>
                            <a:schemeClr val="tx1"/>
                          </a:solidFill>
                          <a:effectLst/>
                          <a:latin typeface="+mn-lt"/>
                          <a:cs typeface="Segoe UI Light" panose="020B0502040204020203" pitchFamily="34" charset="0"/>
                        </a:rPr>
                        <a:t>to</a:t>
                      </a:r>
                      <a:r>
                        <a:rPr lang="sr-Cyrl-RS" sz="1100" b="0" i="1" dirty="0">
                          <a:solidFill>
                            <a:schemeClr val="tx1"/>
                          </a:solidFill>
                          <a:effectLst/>
                          <a:latin typeface="+mn-lt"/>
                          <a:cs typeface="Segoe UI Light" panose="020B0502040204020203" pitchFamily="34" charset="0"/>
                        </a:rPr>
                        <a:t>нама</a:t>
                      </a:r>
                      <a:r>
                        <a:rPr lang="en-US" sz="1100" b="0" i="1" dirty="0">
                          <a:solidFill>
                            <a:schemeClr val="tx1"/>
                          </a:solidFill>
                          <a:effectLst/>
                          <a:latin typeface="+mn-lt"/>
                          <a:cs typeface="Segoe UI Light" panose="020B0502040204020203" pitchFamily="34" charset="0"/>
                        </a:rPr>
                        <a:t>) </a:t>
                      </a:r>
                      <a:r>
                        <a:rPr lang="sr-Cyrl-RS" sz="1100" b="0" i="1" dirty="0">
                          <a:solidFill>
                            <a:schemeClr val="tx1"/>
                          </a:solidFill>
                          <a:effectLst/>
                          <a:latin typeface="+mn-lt"/>
                          <a:cs typeface="Segoe UI Light" panose="020B0502040204020203" pitchFamily="34" charset="0"/>
                        </a:rPr>
                        <a:t>стопа раста</a:t>
                      </a:r>
                      <a:endParaRPr lang="en-US" sz="1100" b="0" i="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pPr>
                      <a:endParaRPr lang="en-US" sz="1100">
                        <a:effectLst/>
                        <a:latin typeface="+mn-lt"/>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8,0%</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dirty="0">
                          <a:solidFill>
                            <a:srgbClr val="000000"/>
                          </a:solidFill>
                          <a:effectLst/>
                          <a:latin typeface="+mn-lt"/>
                          <a:ea typeface="Calibri" panose="020F0502020204030204" pitchFamily="34" charset="0"/>
                          <a:cs typeface="Times New Roman" panose="02020603050405020304" pitchFamily="18" charset="0"/>
                        </a:rPr>
                        <a:t>5,0%</a:t>
                      </a:r>
                      <a:endParaRPr lang="en-US" sz="1100" dirty="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5,5%</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5,3%</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5,4%</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4,8%</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4,9%</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5,0%</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pPr>
                      <a:endParaRPr lang="en-US" sz="1100" dirty="0">
                        <a:effectLst/>
                        <a:latin typeface="+mn-lt"/>
                        <a:cs typeface="Times New Roman" panose="02020603050405020304" pitchFamily="18" charset="0"/>
                      </a:endParaRPr>
                    </a:p>
                  </a:txBody>
                  <a:tcPr marL="57785" marR="57785" marT="9525" marB="0" anchor="b">
                    <a:solidFill>
                      <a:schemeClr val="accent4">
                        <a:lumMod val="25000"/>
                        <a:lumOff val="75000"/>
                      </a:schemeClr>
                    </a:solidFill>
                  </a:tcPr>
                </a:tc>
                <a:extLst>
                  <a:ext uri="{0D108BD9-81ED-4DB2-BD59-A6C34878D82A}">
                    <a16:rowId xmlns:a16="http://schemas.microsoft.com/office/drawing/2014/main" val="4235330275"/>
                  </a:ext>
                </a:extLst>
              </a:tr>
              <a:tr h="197539">
                <a:tc>
                  <a:txBody>
                    <a:bodyPr/>
                    <a:lstStyle/>
                    <a:p>
                      <a:pPr>
                        <a:lnSpc>
                          <a:spcPct val="107000"/>
                        </a:lnSpc>
                        <a:spcAft>
                          <a:spcPts val="800"/>
                        </a:spcAft>
                      </a:pPr>
                      <a:r>
                        <a:rPr lang="sr-Cyrl-RS" sz="1100" b="0" i="1" dirty="0">
                          <a:solidFill>
                            <a:schemeClr val="tx1"/>
                          </a:solidFill>
                          <a:effectLst/>
                          <a:latin typeface="+mn-lt"/>
                          <a:cs typeface="Segoe UI Light" panose="020B0502040204020203" pitchFamily="34" charset="0"/>
                        </a:rPr>
                        <a:t>Искоришћеност капацитета</a:t>
                      </a:r>
                      <a:endParaRPr lang="en-US" sz="1100" b="0" i="1" dirty="0">
                        <a:solidFill>
                          <a:schemeClr val="tx1"/>
                        </a:solidFill>
                        <a:effectLst/>
                        <a:latin typeface="+mn-lt"/>
                        <a:ea typeface="Calibri" panose="020F0502020204030204" pitchFamily="34" charset="0"/>
                        <a:cs typeface="Segoe UI Light" panose="020B0502040204020203" pitchFamily="34" charset="0"/>
                      </a:endParaRPr>
                    </a:p>
                  </a:txBody>
                  <a:tcPr marL="57476" marR="57476" marT="0"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23,2%</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25,1%</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26,3%</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27,8%</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29,3%</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30,8%</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32,3%</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33,9%</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spcAft>
                          <a:spcPts val="800"/>
                        </a:spcAft>
                      </a:pPr>
                      <a:r>
                        <a:rPr lang="en-US" sz="1100" i="1">
                          <a:solidFill>
                            <a:srgbClr val="000000"/>
                          </a:solidFill>
                          <a:effectLst/>
                          <a:latin typeface="+mn-lt"/>
                          <a:ea typeface="Calibri" panose="020F0502020204030204" pitchFamily="34" charset="0"/>
                          <a:cs typeface="Times New Roman" panose="02020603050405020304" pitchFamily="18" charset="0"/>
                        </a:rPr>
                        <a:t>35,6%</a:t>
                      </a:r>
                      <a:endParaRPr lang="en-US" sz="1100">
                        <a:effectLst/>
                        <a:latin typeface="+mn-lt"/>
                        <a:ea typeface="Calibri" panose="020F0502020204030204" pitchFamily="34" charset="0"/>
                        <a:cs typeface="Times New Roman" panose="02020603050405020304" pitchFamily="18" charset="0"/>
                      </a:endParaRPr>
                    </a:p>
                  </a:txBody>
                  <a:tcPr marL="57785" marR="57785" marT="9525" marB="0" anchor="b">
                    <a:solidFill>
                      <a:schemeClr val="accent4">
                        <a:lumMod val="25000"/>
                        <a:lumOff val="75000"/>
                      </a:schemeClr>
                    </a:solidFill>
                  </a:tcPr>
                </a:tc>
                <a:tc>
                  <a:txBody>
                    <a:bodyPr/>
                    <a:lstStyle/>
                    <a:p>
                      <a:pPr algn="r">
                        <a:lnSpc>
                          <a:spcPct val="107000"/>
                        </a:lnSpc>
                      </a:pPr>
                      <a:endParaRPr lang="en-US" sz="1100" dirty="0">
                        <a:effectLst/>
                        <a:latin typeface="+mn-lt"/>
                        <a:cs typeface="Times New Roman" panose="02020603050405020304" pitchFamily="18" charset="0"/>
                      </a:endParaRPr>
                    </a:p>
                  </a:txBody>
                  <a:tcPr marL="57785" marR="57785" marT="9525" marB="0" anchor="b">
                    <a:solidFill>
                      <a:schemeClr val="accent4">
                        <a:lumMod val="25000"/>
                        <a:lumOff val="75000"/>
                      </a:schemeClr>
                    </a:solidFill>
                  </a:tcPr>
                </a:tc>
                <a:extLst>
                  <a:ext uri="{0D108BD9-81ED-4DB2-BD59-A6C34878D82A}">
                    <a16:rowId xmlns:a16="http://schemas.microsoft.com/office/drawing/2014/main" val="864253672"/>
                  </a:ext>
                </a:extLst>
              </a:tr>
            </a:tbl>
          </a:graphicData>
        </a:graphic>
      </p:graphicFrame>
    </p:spTree>
    <p:extLst>
      <p:ext uri="{BB962C8B-B14F-4D97-AF65-F5344CB8AC3E}">
        <p14:creationId xmlns:p14="http://schemas.microsoft.com/office/powerpoint/2010/main" val="662112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547" y="2721693"/>
            <a:ext cx="9728968" cy="1450437"/>
          </a:xfrm>
        </p:spPr>
        <p:txBody>
          <a:bodyPr anchor="ctr">
            <a:noAutofit/>
          </a:bodyPr>
          <a:lstStyle/>
          <a:p>
            <a:r>
              <a:rPr lang="sr-Cyrl-RS" sz="3200" dirty="0"/>
              <a:t>Студија случаја - Процена вредности стечајног дужника Алфа АД</a:t>
            </a:r>
            <a:endParaRPr lang="bs-Latn-BA" sz="3200" dirty="0"/>
          </a:p>
        </p:txBody>
      </p:sp>
    </p:spTree>
    <p:extLst>
      <p:ext uri="{BB962C8B-B14F-4D97-AF65-F5344CB8AC3E}">
        <p14:creationId xmlns:p14="http://schemas.microsoft.com/office/powerpoint/2010/main" val="37437690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D724D3-EEAF-4CC0-A4D8-592E847A7B69}"/>
              </a:ext>
            </a:extLst>
          </p:cNvPr>
          <p:cNvSpPr>
            <a:spLocks noGrp="1"/>
          </p:cNvSpPr>
          <p:nvPr>
            <p:ph sz="quarter" idx="10"/>
          </p:nvPr>
        </p:nvSpPr>
        <p:spPr>
          <a:xfrm>
            <a:off x="457869" y="1460501"/>
            <a:ext cx="11253740" cy="4600863"/>
          </a:xfrm>
        </p:spPr>
        <p:txBody>
          <a:bodyPr/>
          <a:lstStyle/>
          <a:p>
            <a:r>
              <a:rPr lang="ru-RU" dirty="0"/>
              <a:t>Просечни пондерисани трошак капитала компаније након опорезивања обично је најприкладнија дисконтна стопа којом се дисконтују процењени </a:t>
            </a:r>
            <a:r>
              <a:rPr lang="en-US" dirty="0"/>
              <a:t>FCF</a:t>
            </a:r>
            <a:r>
              <a:rPr lang="ru-RU" dirty="0"/>
              <a:t> и резиудална (терминална) вредност.</a:t>
            </a:r>
          </a:p>
          <a:p>
            <a:r>
              <a:rPr lang="en-US" dirty="0"/>
              <a:t>WACC</a:t>
            </a:r>
            <a:r>
              <a:rPr lang="ru-RU" dirty="0"/>
              <a:t> се може раставити на</a:t>
            </a:r>
          </a:p>
          <a:p>
            <a:pPr lvl="3"/>
            <a:r>
              <a:rPr lang="ru-RU" dirty="0"/>
              <a:t>компонента капитала (трошак финансирања капитала) и</a:t>
            </a:r>
          </a:p>
          <a:p>
            <a:pPr lvl="3"/>
            <a:r>
              <a:rPr lang="ru-RU" dirty="0"/>
              <a:t>компонента дуга (трошкови финансирања дуга. умањени за пореску корист од коришћења дуга) на основу одговарајућег удела сваког у циљној структури капитала предузећа. </a:t>
            </a:r>
            <a:endParaRPr lang="en-US" dirty="0"/>
          </a:p>
        </p:txBody>
      </p:sp>
      <p:sp>
        <p:nvSpPr>
          <p:cNvPr id="3" name="Title 2">
            <a:extLst>
              <a:ext uri="{FF2B5EF4-FFF2-40B4-BE49-F238E27FC236}">
                <a16:creationId xmlns:a16="http://schemas.microsoft.com/office/drawing/2014/main" id="{50DB144E-2AAE-428F-B67C-A77303D3CBB2}"/>
              </a:ext>
            </a:extLst>
          </p:cNvPr>
          <p:cNvSpPr>
            <a:spLocks noGrp="1"/>
          </p:cNvSpPr>
          <p:nvPr>
            <p:ph type="title"/>
          </p:nvPr>
        </p:nvSpPr>
        <p:spPr>
          <a:xfrm>
            <a:off x="475913" y="301627"/>
            <a:ext cx="11282705" cy="756707"/>
          </a:xfrm>
        </p:spPr>
        <p:txBody>
          <a:bodyPr/>
          <a:lstStyle/>
          <a:p>
            <a:r>
              <a:rPr lang="sr-Cyrl-RS" dirty="0"/>
              <a:t>Обрачун </a:t>
            </a:r>
            <a:r>
              <a:rPr lang="en-US" dirty="0"/>
              <a:t>WACC</a:t>
            </a:r>
            <a:r>
              <a:rPr lang="sr-Cyrl-RS" dirty="0"/>
              <a:t>-а </a:t>
            </a:r>
            <a:endParaRPr lang="en-US" dirty="0"/>
          </a:p>
        </p:txBody>
      </p:sp>
    </p:spTree>
    <p:extLst>
      <p:ext uri="{BB962C8B-B14F-4D97-AF65-F5344CB8AC3E}">
        <p14:creationId xmlns:p14="http://schemas.microsoft.com/office/powerpoint/2010/main" val="2022239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2A52DB-16A0-44CB-8388-CE62C3EB6376}"/>
              </a:ext>
            </a:extLst>
          </p:cNvPr>
          <p:cNvSpPr>
            <a:spLocks noGrp="1"/>
          </p:cNvSpPr>
          <p:nvPr>
            <p:ph sz="quarter" idx="10"/>
          </p:nvPr>
        </p:nvSpPr>
        <p:spPr>
          <a:xfrm>
            <a:off x="457869" y="1460501"/>
            <a:ext cx="11253740" cy="4600863"/>
          </a:xfrm>
        </p:spPr>
        <p:txBody>
          <a:bodyPr/>
          <a:lstStyle/>
          <a:p>
            <a:r>
              <a:rPr lang="ru-RU" dirty="0"/>
              <a:t>Кључна претпоставка повезана са </a:t>
            </a:r>
            <a:r>
              <a:rPr lang="en-US" dirty="0"/>
              <a:t>WACC</a:t>
            </a:r>
            <a:r>
              <a:rPr lang="ru-RU" dirty="0"/>
              <a:t> је да се компанија усмерава ка дугорочно одрживој циљној структури капитала.</a:t>
            </a:r>
          </a:p>
          <a:p>
            <a:r>
              <a:rPr lang="ru-RU" dirty="0"/>
              <a:t>Разлог за ову претпоставку је то да ако тренутна структура капитала не буде одржива. предузеће је неће дугорочно одржавати под нормалним тржишним притисцима.</a:t>
            </a:r>
          </a:p>
          <a:p>
            <a:r>
              <a:rPr lang="ru-RU" dirty="0"/>
              <a:t>У реорганизацији. ово је сасвим реална претпоставка</a:t>
            </a:r>
          </a:p>
          <a:p>
            <a:r>
              <a:rPr lang="ru-RU" dirty="0"/>
              <a:t>Процена вредности претпоставља циљану или оптималну структуру капитала на основу анализе структура капитала упоредивих предузећа. </a:t>
            </a:r>
            <a:endParaRPr lang="en-US" dirty="0"/>
          </a:p>
        </p:txBody>
      </p:sp>
      <p:sp>
        <p:nvSpPr>
          <p:cNvPr id="3" name="Title 2">
            <a:extLst>
              <a:ext uri="{FF2B5EF4-FFF2-40B4-BE49-F238E27FC236}">
                <a16:creationId xmlns:a16="http://schemas.microsoft.com/office/drawing/2014/main" id="{158F2325-7650-4CBA-B09C-A3AE4B14E5B6}"/>
              </a:ext>
            </a:extLst>
          </p:cNvPr>
          <p:cNvSpPr>
            <a:spLocks noGrp="1"/>
          </p:cNvSpPr>
          <p:nvPr>
            <p:ph type="title"/>
          </p:nvPr>
        </p:nvSpPr>
        <p:spPr>
          <a:xfrm>
            <a:off x="475913" y="301627"/>
            <a:ext cx="11282705" cy="756707"/>
          </a:xfrm>
        </p:spPr>
        <p:txBody>
          <a:bodyPr/>
          <a:lstStyle/>
          <a:p>
            <a:r>
              <a:rPr lang="sr-Cyrl-RS" dirty="0"/>
              <a:t>Претпоставке - </a:t>
            </a:r>
            <a:r>
              <a:rPr lang="en-US" dirty="0"/>
              <a:t>WACC</a:t>
            </a:r>
          </a:p>
        </p:txBody>
      </p:sp>
    </p:spTree>
    <p:extLst>
      <p:ext uri="{BB962C8B-B14F-4D97-AF65-F5344CB8AC3E}">
        <p14:creationId xmlns:p14="http://schemas.microsoft.com/office/powerpoint/2010/main" val="417976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24303B-2BC7-43A8-8CFE-154906470CC6}"/>
              </a:ext>
            </a:extLst>
          </p:cNvPr>
          <p:cNvSpPr>
            <a:spLocks noGrp="1"/>
          </p:cNvSpPr>
          <p:nvPr>
            <p:ph sz="quarter" idx="10"/>
          </p:nvPr>
        </p:nvSpPr>
        <p:spPr>
          <a:xfrm>
            <a:off x="457869" y="1460501"/>
            <a:ext cx="11253740" cy="4600863"/>
          </a:xfrm>
        </p:spPr>
        <p:txBody>
          <a:bodyPr/>
          <a:lstStyle/>
          <a:p>
            <a:r>
              <a:rPr lang="sr-Cyrl-RS" dirty="0"/>
              <a:t>Метод зидања</a:t>
            </a:r>
          </a:p>
          <a:p>
            <a:r>
              <a:rPr lang="en-US" dirty="0"/>
              <a:t>CAPM (Capital Asset Pricing Model)</a:t>
            </a:r>
          </a:p>
          <a:p>
            <a:r>
              <a:rPr lang="sr-Cyrl-RS" dirty="0"/>
              <a:t>Општи</a:t>
            </a:r>
          </a:p>
          <a:p>
            <a:endParaRPr lang="en-US" dirty="0"/>
          </a:p>
        </p:txBody>
      </p:sp>
      <p:sp>
        <p:nvSpPr>
          <p:cNvPr id="3" name="Title 2">
            <a:extLst>
              <a:ext uri="{FF2B5EF4-FFF2-40B4-BE49-F238E27FC236}">
                <a16:creationId xmlns:a16="http://schemas.microsoft.com/office/drawing/2014/main" id="{2308B67F-E3B0-49F7-B38C-B4100135E2A4}"/>
              </a:ext>
            </a:extLst>
          </p:cNvPr>
          <p:cNvSpPr>
            <a:spLocks noGrp="1"/>
          </p:cNvSpPr>
          <p:nvPr>
            <p:ph type="title"/>
          </p:nvPr>
        </p:nvSpPr>
        <p:spPr>
          <a:xfrm>
            <a:off x="475913" y="301627"/>
            <a:ext cx="11282705" cy="756707"/>
          </a:xfrm>
        </p:spPr>
        <p:txBody>
          <a:bodyPr/>
          <a:lstStyle/>
          <a:p>
            <a:r>
              <a:rPr lang="sr-Cyrl-RS" dirty="0"/>
              <a:t>Методи за прорачун </a:t>
            </a:r>
            <a:r>
              <a:rPr lang="en-US" dirty="0"/>
              <a:t>WACC</a:t>
            </a:r>
          </a:p>
        </p:txBody>
      </p:sp>
    </p:spTree>
    <p:extLst>
      <p:ext uri="{BB962C8B-B14F-4D97-AF65-F5344CB8AC3E}">
        <p14:creationId xmlns:p14="http://schemas.microsoft.com/office/powerpoint/2010/main" val="1695069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0F9C65-B7C7-4597-A492-3737FA09C2FA}"/>
              </a:ext>
            </a:extLst>
          </p:cNvPr>
          <p:cNvSpPr>
            <a:spLocks noGrp="1"/>
          </p:cNvSpPr>
          <p:nvPr>
            <p:ph type="title"/>
          </p:nvPr>
        </p:nvSpPr>
        <p:spPr/>
        <p:txBody>
          <a:bodyPr/>
          <a:lstStyle/>
          <a:p>
            <a:r>
              <a:rPr lang="sr-Cyrl-RS" dirty="0" err="1"/>
              <a:t>Приносни</a:t>
            </a:r>
            <a:r>
              <a:rPr lang="sr-Cyrl-RS" dirty="0"/>
              <a:t> приступ – сажетак (</a:t>
            </a:r>
            <a:r>
              <a:rPr lang="sr-Latn-RS" dirty="0"/>
              <a:t>II)</a:t>
            </a:r>
            <a:r>
              <a:rPr lang="sr-Cyrl-RS" dirty="0"/>
              <a:t> </a:t>
            </a:r>
            <a:endParaRPr lang="en-US" dirty="0"/>
          </a:p>
        </p:txBody>
      </p:sp>
      <p:graphicFrame>
        <p:nvGraphicFramePr>
          <p:cNvPr id="4" name="Content Placeholder 3">
            <a:extLst>
              <a:ext uri="{FF2B5EF4-FFF2-40B4-BE49-F238E27FC236}">
                <a16:creationId xmlns:a16="http://schemas.microsoft.com/office/drawing/2014/main" id="{3D62A18A-FBA0-4119-86D0-415A64753203}"/>
              </a:ext>
            </a:extLst>
          </p:cNvPr>
          <p:cNvGraphicFramePr>
            <a:graphicFrameLocks noGrp="1"/>
          </p:cNvGraphicFramePr>
          <p:nvPr>
            <p:ph sz="quarter" idx="10"/>
            <p:extLst>
              <p:ext uri="{D42A27DB-BD31-4B8C-83A1-F6EECF244321}">
                <p14:modId xmlns:p14="http://schemas.microsoft.com/office/powerpoint/2010/main" val="827252265"/>
              </p:ext>
            </p:extLst>
          </p:nvPr>
        </p:nvGraphicFramePr>
        <p:xfrm>
          <a:off x="1880934" y="1441939"/>
          <a:ext cx="3550036" cy="2851474"/>
        </p:xfrm>
        <a:graphic>
          <a:graphicData uri="http://schemas.openxmlformats.org/drawingml/2006/table">
            <a:tbl>
              <a:tblPr firstRow="1" firstCol="1" bandRow="1">
                <a:tableStyleId>{5C22544A-7EE6-4342-B048-85BDC9FD1C3A}</a:tableStyleId>
              </a:tblPr>
              <a:tblGrid>
                <a:gridCol w="2610485">
                  <a:extLst>
                    <a:ext uri="{9D8B030D-6E8A-4147-A177-3AD203B41FA5}">
                      <a16:colId xmlns:a16="http://schemas.microsoft.com/office/drawing/2014/main" val="840012242"/>
                    </a:ext>
                  </a:extLst>
                </a:gridCol>
                <a:gridCol w="763270">
                  <a:extLst>
                    <a:ext uri="{9D8B030D-6E8A-4147-A177-3AD203B41FA5}">
                      <a16:colId xmlns:a16="http://schemas.microsoft.com/office/drawing/2014/main" val="3437270205"/>
                    </a:ext>
                  </a:extLst>
                </a:gridCol>
                <a:gridCol w="176281">
                  <a:extLst>
                    <a:ext uri="{9D8B030D-6E8A-4147-A177-3AD203B41FA5}">
                      <a16:colId xmlns:a16="http://schemas.microsoft.com/office/drawing/2014/main" val="2934239772"/>
                    </a:ext>
                  </a:extLst>
                </a:gridCol>
              </a:tblGrid>
              <a:tr h="0">
                <a:tc gridSpan="3">
                  <a:txBody>
                    <a:bodyPr/>
                    <a:lstStyle/>
                    <a:p>
                      <a:pPr algn="just">
                        <a:lnSpc>
                          <a:spcPct val="107000"/>
                        </a:lnSpc>
                        <a:spcAft>
                          <a:spcPts val="800"/>
                        </a:spcAft>
                      </a:pPr>
                      <a:r>
                        <a:rPr lang="sr-Cyrl-BA" sz="1100" dirty="0">
                          <a:solidFill>
                            <a:schemeClr val="tx1"/>
                          </a:solidFill>
                          <a:effectLst/>
                          <a:latin typeface="Segoe UI Light" panose="020B0502040204020203" pitchFamily="34" charset="0"/>
                          <a:cs typeface="Segoe UI Light" panose="020B0502040204020203" pitchFamily="34" charset="0"/>
                        </a:rPr>
                        <a:t>Опис дисконтне стопе  </a:t>
                      </a:r>
                      <a:r>
                        <a:rPr lang="en-GB" sz="1100" b="1" dirty="0">
                          <a:solidFill>
                            <a:schemeClr val="tx1"/>
                          </a:solidFill>
                          <a:effectLst/>
                          <a:latin typeface="Segoe UI Light" panose="020B0502040204020203" pitchFamily="34" charset="0"/>
                          <a:cs typeface="Segoe UI Light" panose="020B0502040204020203" pitchFamily="34" charset="0"/>
                        </a:rPr>
                        <a:t>(WACC)</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solidFill>
                      <a:schemeClr val="accent4">
                        <a:lumMod val="25000"/>
                        <a:lumOff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8276024"/>
                  </a:ext>
                </a:extLst>
              </a:tr>
              <a:tr h="0">
                <a:tc>
                  <a:txBody>
                    <a:bodyPr/>
                    <a:lstStyle/>
                    <a:p>
                      <a:pPr algn="just">
                        <a:lnSpc>
                          <a:spcPct val="107000"/>
                        </a:lnSpc>
                        <a:spcAft>
                          <a:spcPts val="800"/>
                        </a:spcAft>
                      </a:pPr>
                      <a:r>
                        <a:rPr lang="sr-Cyrl-RS" sz="1100" b="0" dirty="0">
                          <a:solidFill>
                            <a:schemeClr val="tx1"/>
                          </a:solidFill>
                          <a:effectLst/>
                          <a:latin typeface="Segoe UI Light" panose="020B0502040204020203" pitchFamily="34" charset="0"/>
                          <a:cs typeface="Segoe UI Light" panose="020B0502040204020203" pitchFamily="34" charset="0"/>
                        </a:rPr>
                        <a:t>Без ризична каматна стопа</a:t>
                      </a:r>
                      <a:endParaRPr lang="en-US" sz="11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gn="r">
                        <a:lnSpc>
                          <a:spcPct val="107000"/>
                        </a:lnSpc>
                        <a:spcAft>
                          <a:spcPts val="800"/>
                        </a:spcAft>
                      </a:pPr>
                      <a:r>
                        <a:rPr lang="en-GB" sz="1100" dirty="0">
                          <a:solidFill>
                            <a:schemeClr val="tx1"/>
                          </a:solidFill>
                          <a:effectLst/>
                          <a:latin typeface="Segoe UI Light" panose="020B0502040204020203" pitchFamily="34" charset="0"/>
                          <a:cs typeface="Segoe UI Light" panose="020B0502040204020203" pitchFamily="34" charset="0"/>
                        </a:rPr>
                        <a:t>2</a:t>
                      </a:r>
                      <a:r>
                        <a:rPr lang="sr-Cyrl-RS" sz="1100" dirty="0">
                          <a:solidFill>
                            <a:schemeClr val="tx1"/>
                          </a:solidFill>
                          <a:effectLst/>
                          <a:latin typeface="Segoe UI Light" panose="020B0502040204020203" pitchFamily="34" charset="0"/>
                          <a:cs typeface="Segoe UI Light" panose="020B0502040204020203" pitchFamily="34" charset="0"/>
                        </a:rPr>
                        <a:t>,</a:t>
                      </a:r>
                      <a:r>
                        <a:rPr lang="en-US" sz="1100" dirty="0">
                          <a:solidFill>
                            <a:schemeClr val="tx1"/>
                          </a:solidFill>
                          <a:effectLst/>
                          <a:latin typeface="Segoe UI Light" panose="020B0502040204020203" pitchFamily="34" charset="0"/>
                          <a:cs typeface="Segoe UI Light" panose="020B0502040204020203" pitchFamily="34" charset="0"/>
                        </a:rPr>
                        <a:t>47%</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solidFill>
                      <a:schemeClr val="accent4">
                        <a:lumMod val="25000"/>
                        <a:lumOff val="75000"/>
                      </a:schemeClr>
                    </a:solidFill>
                  </a:tcPr>
                </a:tc>
                <a:extLst>
                  <a:ext uri="{0D108BD9-81ED-4DB2-BD59-A6C34878D82A}">
                    <a16:rowId xmlns:a16="http://schemas.microsoft.com/office/drawing/2014/main" val="2019075280"/>
                  </a:ext>
                </a:extLst>
              </a:tr>
              <a:tr h="0">
                <a:tc>
                  <a:txBody>
                    <a:bodyPr/>
                    <a:lstStyle/>
                    <a:p>
                      <a:pPr algn="just">
                        <a:lnSpc>
                          <a:spcPct val="107000"/>
                        </a:lnSpc>
                        <a:spcAft>
                          <a:spcPts val="800"/>
                        </a:spcAft>
                      </a:pPr>
                      <a:r>
                        <a:rPr lang="sr-Cyrl-RS" sz="1100" b="0" dirty="0">
                          <a:solidFill>
                            <a:schemeClr val="tx1"/>
                          </a:solidFill>
                          <a:effectLst/>
                          <a:latin typeface="Segoe UI Light" panose="020B0502040204020203" pitchFamily="34" charset="0"/>
                          <a:cs typeface="Segoe UI Light" panose="020B0502040204020203" pitchFamily="34" charset="0"/>
                        </a:rPr>
                        <a:t>Коефицијента бета </a:t>
                      </a:r>
                      <a:r>
                        <a:rPr lang="en-US" sz="1100" b="0" dirty="0">
                          <a:solidFill>
                            <a:schemeClr val="tx1"/>
                          </a:solidFill>
                          <a:effectLst/>
                          <a:latin typeface="Segoe UI Light" panose="020B0502040204020203" pitchFamily="34" charset="0"/>
                          <a:cs typeface="Segoe UI Light" panose="020B0502040204020203" pitchFamily="34" charset="0"/>
                        </a:rPr>
                        <a:t>(leveraged)</a:t>
                      </a:r>
                      <a:endParaRPr lang="en-US" sz="11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gn="r">
                        <a:lnSpc>
                          <a:spcPct val="107000"/>
                        </a:lnSpc>
                        <a:spcAft>
                          <a:spcPts val="800"/>
                        </a:spcAft>
                      </a:pPr>
                      <a:r>
                        <a:rPr lang="en-GB" sz="1100" dirty="0">
                          <a:solidFill>
                            <a:schemeClr val="tx1"/>
                          </a:solidFill>
                          <a:effectLst/>
                          <a:latin typeface="Segoe UI Light" panose="020B0502040204020203" pitchFamily="34" charset="0"/>
                          <a:cs typeface="Segoe UI Light" panose="020B0502040204020203" pitchFamily="34" charset="0"/>
                        </a:rPr>
                        <a:t>0</a:t>
                      </a:r>
                      <a:r>
                        <a:rPr lang="sr-Cyrl-RS" sz="1100" dirty="0">
                          <a:solidFill>
                            <a:schemeClr val="tx1"/>
                          </a:solidFill>
                          <a:effectLst/>
                          <a:latin typeface="Segoe UI Light" panose="020B0502040204020203" pitchFamily="34" charset="0"/>
                          <a:cs typeface="Segoe UI Light" panose="020B0502040204020203" pitchFamily="34" charset="0"/>
                        </a:rPr>
                        <a:t>,</a:t>
                      </a:r>
                      <a:r>
                        <a:rPr lang="en-US" sz="1100" dirty="0">
                          <a:solidFill>
                            <a:schemeClr val="tx1"/>
                          </a:solidFill>
                          <a:effectLst/>
                          <a:latin typeface="Segoe UI Light" panose="020B0502040204020203" pitchFamily="34" charset="0"/>
                          <a:cs typeface="Segoe UI Light" panose="020B0502040204020203" pitchFamily="34" charset="0"/>
                        </a:rPr>
                        <a:t>9</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solidFill>
                      <a:schemeClr val="accent4">
                        <a:lumMod val="25000"/>
                        <a:lumOff val="75000"/>
                      </a:schemeClr>
                    </a:solidFill>
                  </a:tcPr>
                </a:tc>
                <a:extLst>
                  <a:ext uri="{0D108BD9-81ED-4DB2-BD59-A6C34878D82A}">
                    <a16:rowId xmlns:a16="http://schemas.microsoft.com/office/drawing/2014/main" val="156881836"/>
                  </a:ext>
                </a:extLst>
              </a:tr>
              <a:tr h="0">
                <a:tc>
                  <a:txBody>
                    <a:bodyPr/>
                    <a:lstStyle/>
                    <a:p>
                      <a:pPr algn="just">
                        <a:lnSpc>
                          <a:spcPct val="107000"/>
                        </a:lnSpc>
                        <a:spcAft>
                          <a:spcPts val="800"/>
                        </a:spcAft>
                      </a:pPr>
                      <a:r>
                        <a:rPr lang="sr-Cyrl-RS" sz="1100" b="0" dirty="0">
                          <a:solidFill>
                            <a:schemeClr val="tx1"/>
                          </a:solidFill>
                          <a:effectLst/>
                          <a:latin typeface="Segoe UI Light" panose="020B0502040204020203" pitchFamily="34" charset="0"/>
                          <a:cs typeface="Segoe UI Light" panose="020B0502040204020203" pitchFamily="34" charset="0"/>
                        </a:rPr>
                        <a:t>Премија на ризик капитала</a:t>
                      </a:r>
                      <a:endParaRPr lang="en-US" sz="11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gn="r">
                        <a:lnSpc>
                          <a:spcPct val="107000"/>
                        </a:lnSpc>
                        <a:spcAft>
                          <a:spcPts val="800"/>
                        </a:spcAft>
                      </a:pPr>
                      <a:r>
                        <a:rPr lang="en-GB" sz="1100" dirty="0">
                          <a:solidFill>
                            <a:schemeClr val="tx1"/>
                          </a:solidFill>
                          <a:effectLst/>
                          <a:latin typeface="Segoe UI Light" panose="020B0502040204020203" pitchFamily="34" charset="0"/>
                          <a:cs typeface="Segoe UI Light" panose="020B0502040204020203" pitchFamily="34" charset="0"/>
                        </a:rPr>
                        <a:t>6</a:t>
                      </a:r>
                      <a:r>
                        <a:rPr lang="sr-Cyrl-RS" sz="1100" dirty="0">
                          <a:solidFill>
                            <a:schemeClr val="tx1"/>
                          </a:solidFill>
                          <a:effectLst/>
                          <a:latin typeface="Segoe UI Light" panose="020B0502040204020203" pitchFamily="34" charset="0"/>
                          <a:cs typeface="Segoe UI Light" panose="020B0502040204020203" pitchFamily="34" charset="0"/>
                        </a:rPr>
                        <a:t>,</a:t>
                      </a:r>
                      <a:r>
                        <a:rPr lang="en-GB" sz="1100" dirty="0">
                          <a:solidFill>
                            <a:schemeClr val="tx1"/>
                          </a:solidFill>
                          <a:effectLst/>
                          <a:latin typeface="Segoe UI Light" panose="020B0502040204020203" pitchFamily="34" charset="0"/>
                          <a:cs typeface="Segoe UI Light" panose="020B0502040204020203" pitchFamily="34" charset="0"/>
                        </a:rPr>
                        <a:t>73%</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solidFill>
                      <a:schemeClr val="accent4">
                        <a:lumMod val="25000"/>
                        <a:lumOff val="75000"/>
                      </a:schemeClr>
                    </a:solidFill>
                  </a:tcPr>
                </a:tc>
                <a:extLst>
                  <a:ext uri="{0D108BD9-81ED-4DB2-BD59-A6C34878D82A}">
                    <a16:rowId xmlns:a16="http://schemas.microsoft.com/office/drawing/2014/main" val="2040754949"/>
                  </a:ext>
                </a:extLst>
              </a:tr>
              <a:tr h="0">
                <a:tc>
                  <a:txBody>
                    <a:bodyPr/>
                    <a:lstStyle/>
                    <a:p>
                      <a:pPr algn="just">
                        <a:lnSpc>
                          <a:spcPct val="107000"/>
                        </a:lnSpc>
                        <a:spcAft>
                          <a:spcPts val="800"/>
                        </a:spcAft>
                      </a:pPr>
                      <a:r>
                        <a:rPr lang="sr-Cyrl-RS" sz="11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Премија на ризика улагања у државу</a:t>
                      </a:r>
                      <a:endParaRPr lang="en-US" sz="11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gn="r">
                        <a:lnSpc>
                          <a:spcPct val="107000"/>
                        </a:lnSpc>
                        <a:spcAft>
                          <a:spcPts val="800"/>
                        </a:spcAft>
                      </a:pPr>
                      <a:r>
                        <a:rPr lang="en-GB" sz="1100" dirty="0">
                          <a:solidFill>
                            <a:schemeClr val="tx1"/>
                          </a:solidFill>
                          <a:effectLst/>
                          <a:latin typeface="Segoe UI Light" panose="020B0502040204020203" pitchFamily="34" charset="0"/>
                          <a:cs typeface="Segoe UI Light" panose="020B0502040204020203" pitchFamily="34" charset="0"/>
                        </a:rPr>
                        <a:t>5</a:t>
                      </a:r>
                      <a:r>
                        <a:rPr lang="sr-Cyrl-RS" sz="1100" dirty="0">
                          <a:solidFill>
                            <a:schemeClr val="tx1"/>
                          </a:solidFill>
                          <a:effectLst/>
                          <a:latin typeface="Segoe UI Light" panose="020B0502040204020203" pitchFamily="34" charset="0"/>
                          <a:cs typeface="Segoe UI Light" panose="020B0502040204020203" pitchFamily="34" charset="0"/>
                        </a:rPr>
                        <a:t>,</a:t>
                      </a:r>
                      <a:r>
                        <a:rPr lang="en-US" sz="1100" dirty="0">
                          <a:solidFill>
                            <a:schemeClr val="tx1"/>
                          </a:solidFill>
                          <a:effectLst/>
                          <a:latin typeface="Segoe UI Light" panose="020B0502040204020203" pitchFamily="34" charset="0"/>
                          <a:cs typeface="Segoe UI Light" panose="020B0502040204020203" pitchFamily="34" charset="0"/>
                        </a:rPr>
                        <a:t>40%</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solidFill>
                      <a:schemeClr val="accent4">
                        <a:lumMod val="25000"/>
                        <a:lumOff val="75000"/>
                      </a:schemeClr>
                    </a:solidFill>
                  </a:tcPr>
                </a:tc>
                <a:extLst>
                  <a:ext uri="{0D108BD9-81ED-4DB2-BD59-A6C34878D82A}">
                    <a16:rowId xmlns:a16="http://schemas.microsoft.com/office/drawing/2014/main" val="374700774"/>
                  </a:ext>
                </a:extLst>
              </a:tr>
              <a:tr h="0">
                <a:tc>
                  <a:txBody>
                    <a:bodyPr/>
                    <a:lstStyle/>
                    <a:p>
                      <a:pPr algn="just">
                        <a:lnSpc>
                          <a:spcPct val="107000"/>
                        </a:lnSpc>
                        <a:spcAft>
                          <a:spcPts val="800"/>
                        </a:spcAft>
                      </a:pPr>
                      <a:r>
                        <a:rPr lang="sr-Cyrl-RS" sz="1100" b="0" dirty="0">
                          <a:solidFill>
                            <a:schemeClr val="tx1"/>
                          </a:solidFill>
                          <a:effectLst/>
                          <a:latin typeface="Segoe UI Light" panose="020B0502040204020203" pitchFamily="34" charset="0"/>
                          <a:cs typeface="Segoe UI Light" panose="020B0502040204020203" pitchFamily="34" charset="0"/>
                        </a:rPr>
                        <a:t>Премија на ризика од величине компаније</a:t>
                      </a:r>
                      <a:endParaRPr lang="en-US" sz="11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gn="r">
                        <a:lnSpc>
                          <a:spcPct val="107000"/>
                        </a:lnSpc>
                        <a:spcAft>
                          <a:spcPts val="800"/>
                        </a:spcAft>
                      </a:pPr>
                      <a:r>
                        <a:rPr lang="en-GB" sz="1100" dirty="0">
                          <a:solidFill>
                            <a:schemeClr val="tx1"/>
                          </a:solidFill>
                          <a:effectLst/>
                          <a:latin typeface="Segoe UI Light" panose="020B0502040204020203" pitchFamily="34" charset="0"/>
                          <a:cs typeface="Segoe UI Light" panose="020B0502040204020203" pitchFamily="34" charset="0"/>
                        </a:rPr>
                        <a:t>6</a:t>
                      </a:r>
                      <a:r>
                        <a:rPr lang="sr-Cyrl-RS" sz="1100" dirty="0">
                          <a:solidFill>
                            <a:schemeClr val="tx1"/>
                          </a:solidFill>
                          <a:effectLst/>
                          <a:latin typeface="Segoe UI Light" panose="020B0502040204020203" pitchFamily="34" charset="0"/>
                          <a:cs typeface="Segoe UI Light" panose="020B0502040204020203" pitchFamily="34" charset="0"/>
                        </a:rPr>
                        <a:t>,</a:t>
                      </a:r>
                      <a:r>
                        <a:rPr lang="en-US" sz="1100" dirty="0">
                          <a:solidFill>
                            <a:schemeClr val="tx1"/>
                          </a:solidFill>
                          <a:effectLst/>
                          <a:latin typeface="Segoe UI Light" panose="020B0502040204020203" pitchFamily="34" charset="0"/>
                          <a:cs typeface="Segoe UI Light" panose="020B0502040204020203" pitchFamily="34" charset="0"/>
                        </a:rPr>
                        <a:t>03%</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solidFill>
                      <a:schemeClr val="accent4">
                        <a:lumMod val="25000"/>
                        <a:lumOff val="75000"/>
                      </a:schemeClr>
                    </a:solidFill>
                  </a:tcPr>
                </a:tc>
                <a:extLst>
                  <a:ext uri="{0D108BD9-81ED-4DB2-BD59-A6C34878D82A}">
                    <a16:rowId xmlns:a16="http://schemas.microsoft.com/office/drawing/2014/main" val="4257242711"/>
                  </a:ext>
                </a:extLst>
              </a:tr>
              <a:tr h="0">
                <a:tc>
                  <a:txBody>
                    <a:bodyPr/>
                    <a:lstStyle/>
                    <a:p>
                      <a:pPr algn="just">
                        <a:lnSpc>
                          <a:spcPct val="107000"/>
                        </a:lnSpc>
                        <a:spcAft>
                          <a:spcPts val="800"/>
                        </a:spcAft>
                      </a:pPr>
                      <a:r>
                        <a:rPr lang="sr-Cyrl-RS" sz="1100" b="0" dirty="0">
                          <a:solidFill>
                            <a:schemeClr val="tx1"/>
                          </a:solidFill>
                          <a:effectLst/>
                          <a:latin typeface="Segoe UI Light" panose="020B0502040204020203" pitchFamily="34" charset="0"/>
                          <a:cs typeface="Segoe UI Light" panose="020B0502040204020203" pitchFamily="34" charset="0"/>
                        </a:rPr>
                        <a:t>Премија на специфични ризик улагања у компанију</a:t>
                      </a:r>
                      <a:endParaRPr lang="en-US" sz="11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gn="r">
                        <a:lnSpc>
                          <a:spcPct val="107000"/>
                        </a:lnSpc>
                        <a:spcAft>
                          <a:spcPts val="800"/>
                        </a:spcAft>
                      </a:pPr>
                      <a:r>
                        <a:rPr lang="en-GB" sz="1100" dirty="0">
                          <a:solidFill>
                            <a:schemeClr val="tx1"/>
                          </a:solidFill>
                          <a:effectLst/>
                          <a:latin typeface="Segoe UI Light" panose="020B0502040204020203" pitchFamily="34" charset="0"/>
                          <a:cs typeface="Segoe UI Light" panose="020B0502040204020203" pitchFamily="34" charset="0"/>
                        </a:rPr>
                        <a:t>3</a:t>
                      </a:r>
                      <a:r>
                        <a:rPr lang="en-US" sz="1100" dirty="0">
                          <a:solidFill>
                            <a:schemeClr val="tx1"/>
                          </a:solidFill>
                          <a:effectLst/>
                          <a:latin typeface="Segoe UI Light" panose="020B0502040204020203" pitchFamily="34" charset="0"/>
                          <a:cs typeface="Segoe UI Light" panose="020B0502040204020203" pitchFamily="34" charset="0"/>
                        </a:rPr>
                        <a:t>%</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solidFill>
                      <a:schemeClr val="accent4">
                        <a:lumMod val="25000"/>
                        <a:lumOff val="75000"/>
                      </a:schemeClr>
                    </a:solidFill>
                  </a:tcPr>
                </a:tc>
                <a:extLst>
                  <a:ext uri="{0D108BD9-81ED-4DB2-BD59-A6C34878D82A}">
                    <a16:rowId xmlns:a16="http://schemas.microsoft.com/office/drawing/2014/main" val="1062887925"/>
                  </a:ext>
                </a:extLst>
              </a:tr>
              <a:tr h="0">
                <a:tc>
                  <a:txBody>
                    <a:bodyPr/>
                    <a:lstStyle/>
                    <a:p>
                      <a:pPr algn="just">
                        <a:lnSpc>
                          <a:spcPct val="107000"/>
                        </a:lnSpc>
                        <a:spcAft>
                          <a:spcPts val="800"/>
                        </a:spcAft>
                      </a:pPr>
                      <a:r>
                        <a:rPr lang="sr-Cyrl-RS" sz="1100" dirty="0">
                          <a:solidFill>
                            <a:schemeClr val="tx1"/>
                          </a:solidFill>
                          <a:effectLst/>
                          <a:latin typeface="Segoe UI Light" panose="020B0502040204020203" pitchFamily="34" charset="0"/>
                          <a:cs typeface="Segoe UI Light" panose="020B0502040204020203" pitchFamily="34" charset="0"/>
                        </a:rPr>
                        <a:t>Трошак капитала</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gn="r">
                        <a:lnSpc>
                          <a:spcPct val="107000"/>
                        </a:lnSpc>
                        <a:spcAft>
                          <a:spcPts val="800"/>
                        </a:spcAft>
                      </a:pPr>
                      <a:r>
                        <a:rPr lang="en-GB" sz="1100" b="1" dirty="0">
                          <a:solidFill>
                            <a:schemeClr val="tx1"/>
                          </a:solidFill>
                          <a:effectLst/>
                          <a:latin typeface="Segoe UI Light" panose="020B0502040204020203" pitchFamily="34" charset="0"/>
                          <a:cs typeface="Segoe UI Light" panose="020B0502040204020203" pitchFamily="34" charset="0"/>
                        </a:rPr>
                        <a:t>2</a:t>
                      </a:r>
                      <a:r>
                        <a:rPr lang="en-US" sz="1100" b="1" dirty="0">
                          <a:solidFill>
                            <a:schemeClr val="tx1"/>
                          </a:solidFill>
                          <a:effectLst/>
                          <a:latin typeface="Segoe UI Light" panose="020B0502040204020203" pitchFamily="34" charset="0"/>
                          <a:cs typeface="Segoe UI Light" panose="020B0502040204020203" pitchFamily="34" charset="0"/>
                        </a:rPr>
                        <a:t>2</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96%</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solidFill>
                      <a:schemeClr val="accent4">
                        <a:lumMod val="25000"/>
                        <a:lumOff val="75000"/>
                      </a:schemeClr>
                    </a:solidFill>
                  </a:tcPr>
                </a:tc>
                <a:extLst>
                  <a:ext uri="{0D108BD9-81ED-4DB2-BD59-A6C34878D82A}">
                    <a16:rowId xmlns:a16="http://schemas.microsoft.com/office/drawing/2014/main" val="1700368508"/>
                  </a:ext>
                </a:extLst>
              </a:tr>
              <a:tr h="39578">
                <a:tc>
                  <a:txBody>
                    <a:bodyPr/>
                    <a:lstStyle/>
                    <a:p>
                      <a:pPr algn="just">
                        <a:lnSpc>
                          <a:spcPct val="107000"/>
                        </a:lnSpc>
                        <a:spcAft>
                          <a:spcPts val="800"/>
                        </a:spcAft>
                      </a:pPr>
                      <a:r>
                        <a:rPr lang="sr-Cyrl-RS" sz="1100" dirty="0">
                          <a:solidFill>
                            <a:schemeClr val="tx1"/>
                          </a:solidFill>
                          <a:effectLst/>
                          <a:latin typeface="Segoe UI Light" panose="020B0502040204020203" pitchFamily="34" charset="0"/>
                          <a:cs typeface="Segoe UI Light" panose="020B0502040204020203" pitchFamily="34" charset="0"/>
                        </a:rPr>
                        <a:t>Трошак дуга</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gn="r">
                        <a:lnSpc>
                          <a:spcPct val="107000"/>
                        </a:lnSpc>
                        <a:spcAft>
                          <a:spcPts val="800"/>
                        </a:spcAft>
                      </a:pPr>
                      <a:r>
                        <a:rPr lang="en-GB" sz="1100" b="1" dirty="0">
                          <a:solidFill>
                            <a:schemeClr val="tx1"/>
                          </a:solidFill>
                          <a:effectLst/>
                          <a:latin typeface="Segoe UI Light" panose="020B0502040204020203" pitchFamily="34" charset="0"/>
                          <a:cs typeface="Segoe UI Light" panose="020B0502040204020203" pitchFamily="34" charset="0"/>
                        </a:rPr>
                        <a:t>6</a:t>
                      </a:r>
                      <a:r>
                        <a:rPr lang="sr-Cyrl-RS" sz="1100" b="1" dirty="0">
                          <a:solidFill>
                            <a:schemeClr val="tx1"/>
                          </a:solidFill>
                          <a:effectLst/>
                          <a:latin typeface="Segoe UI Light" panose="020B0502040204020203" pitchFamily="34" charset="0"/>
                          <a:cs typeface="Segoe UI Light" panose="020B0502040204020203" pitchFamily="34" charset="0"/>
                        </a:rPr>
                        <a:t>,</a:t>
                      </a:r>
                      <a:r>
                        <a:rPr lang="en-GB" sz="1100" b="1" dirty="0">
                          <a:solidFill>
                            <a:schemeClr val="tx1"/>
                          </a:solidFill>
                          <a:effectLst/>
                          <a:latin typeface="Segoe UI Light" panose="020B0502040204020203" pitchFamily="34" charset="0"/>
                          <a:cs typeface="Segoe UI Light" panose="020B0502040204020203" pitchFamily="34" charset="0"/>
                        </a:rPr>
                        <a:t>69%</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solidFill>
                      <a:schemeClr val="accent4">
                        <a:lumMod val="25000"/>
                        <a:lumOff val="75000"/>
                      </a:schemeClr>
                    </a:solidFill>
                  </a:tcPr>
                </a:tc>
                <a:extLst>
                  <a:ext uri="{0D108BD9-81ED-4DB2-BD59-A6C34878D82A}">
                    <a16:rowId xmlns:a16="http://schemas.microsoft.com/office/drawing/2014/main" val="193966229"/>
                  </a:ext>
                </a:extLst>
              </a:tr>
              <a:tr h="0">
                <a:tc>
                  <a:txBody>
                    <a:bodyPr/>
                    <a:lstStyle/>
                    <a:p>
                      <a:pPr algn="just">
                        <a:lnSpc>
                          <a:spcPct val="107000"/>
                        </a:lnSpc>
                        <a:spcAft>
                          <a:spcPts val="800"/>
                        </a:spcAft>
                      </a:pPr>
                      <a:r>
                        <a:rPr lang="sr-Cyrl-RS" sz="1100" b="0" dirty="0">
                          <a:solidFill>
                            <a:schemeClr val="tx1"/>
                          </a:solidFill>
                          <a:effectLst/>
                          <a:latin typeface="Segoe UI Light" panose="020B0502040204020203" pitchFamily="34" charset="0"/>
                          <a:cs typeface="Segoe UI Light" panose="020B0502040204020203" pitchFamily="34" charset="0"/>
                        </a:rPr>
                        <a:t>Пореска стопа</a:t>
                      </a:r>
                      <a:endParaRPr lang="en-US" sz="11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gn="r">
                        <a:lnSpc>
                          <a:spcPct val="107000"/>
                        </a:lnSpc>
                        <a:spcAft>
                          <a:spcPts val="800"/>
                        </a:spcAft>
                      </a:pPr>
                      <a:r>
                        <a:rPr lang="en-GB" sz="1100" dirty="0">
                          <a:solidFill>
                            <a:schemeClr val="tx1"/>
                          </a:solidFill>
                          <a:effectLst/>
                          <a:latin typeface="Segoe UI Light" panose="020B0502040204020203" pitchFamily="34" charset="0"/>
                          <a:cs typeface="Segoe UI Light" panose="020B0502040204020203" pitchFamily="34" charset="0"/>
                        </a:rPr>
                        <a:t>15%</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solidFill>
                      <a:schemeClr val="accent4">
                        <a:lumMod val="25000"/>
                        <a:lumOff val="75000"/>
                      </a:schemeClr>
                    </a:solidFill>
                  </a:tcPr>
                </a:tc>
                <a:extLst>
                  <a:ext uri="{0D108BD9-81ED-4DB2-BD59-A6C34878D82A}">
                    <a16:rowId xmlns:a16="http://schemas.microsoft.com/office/drawing/2014/main" val="4036222830"/>
                  </a:ext>
                </a:extLst>
              </a:tr>
              <a:tr h="0">
                <a:tc>
                  <a:txBody>
                    <a:bodyPr/>
                    <a:lstStyle/>
                    <a:p>
                      <a:pPr algn="just">
                        <a:lnSpc>
                          <a:spcPct val="107000"/>
                        </a:lnSpc>
                        <a:spcAft>
                          <a:spcPts val="800"/>
                        </a:spcAft>
                      </a:pPr>
                      <a:r>
                        <a:rPr lang="sr-Cyrl-RS" sz="1100" dirty="0">
                          <a:solidFill>
                            <a:schemeClr val="tx1"/>
                          </a:solidFill>
                          <a:effectLst/>
                          <a:latin typeface="Segoe UI Light" panose="020B0502040204020203" pitchFamily="34" charset="0"/>
                          <a:cs typeface="Segoe UI Light" panose="020B0502040204020203" pitchFamily="34" charset="0"/>
                        </a:rPr>
                        <a:t>Трошак дуга након опорезивања</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gn="r">
                        <a:lnSpc>
                          <a:spcPct val="107000"/>
                        </a:lnSpc>
                        <a:spcAft>
                          <a:spcPts val="800"/>
                        </a:spcAft>
                      </a:pPr>
                      <a:r>
                        <a:rPr lang="en-GB" sz="1100" b="1" dirty="0">
                          <a:solidFill>
                            <a:schemeClr val="tx1"/>
                          </a:solidFill>
                          <a:effectLst/>
                          <a:latin typeface="Segoe UI Light" panose="020B0502040204020203" pitchFamily="34" charset="0"/>
                          <a:cs typeface="Segoe UI Light" panose="020B0502040204020203" pitchFamily="34" charset="0"/>
                        </a:rPr>
                        <a:t>5</a:t>
                      </a:r>
                      <a:r>
                        <a:rPr lang="sr-Cyrl-RS" sz="1100" b="1" dirty="0">
                          <a:solidFill>
                            <a:schemeClr val="tx1"/>
                          </a:solidFill>
                          <a:effectLst/>
                          <a:latin typeface="Segoe UI Light" panose="020B0502040204020203" pitchFamily="34" charset="0"/>
                          <a:cs typeface="Segoe UI Light" panose="020B0502040204020203" pitchFamily="34" charset="0"/>
                        </a:rPr>
                        <a:t>,</a:t>
                      </a:r>
                      <a:r>
                        <a:rPr lang="en-GB" sz="1100" b="1" dirty="0">
                          <a:solidFill>
                            <a:schemeClr val="tx1"/>
                          </a:solidFill>
                          <a:effectLst/>
                          <a:latin typeface="Segoe UI Light" panose="020B0502040204020203" pitchFamily="34" charset="0"/>
                          <a:cs typeface="Segoe UI Light" panose="020B0502040204020203" pitchFamily="34" charset="0"/>
                        </a:rPr>
                        <a:t>69%</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 </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solidFill>
                      <a:schemeClr val="accent4">
                        <a:lumMod val="25000"/>
                        <a:lumOff val="75000"/>
                      </a:schemeClr>
                    </a:solidFill>
                  </a:tcPr>
                </a:tc>
                <a:extLst>
                  <a:ext uri="{0D108BD9-81ED-4DB2-BD59-A6C34878D82A}">
                    <a16:rowId xmlns:a16="http://schemas.microsoft.com/office/drawing/2014/main" val="2581825183"/>
                  </a:ext>
                </a:extLst>
              </a:tr>
              <a:tr h="0">
                <a:tc>
                  <a:txBody>
                    <a:bodyPr/>
                    <a:lstStyle/>
                    <a:p>
                      <a:pPr algn="just">
                        <a:lnSpc>
                          <a:spcPct val="107000"/>
                        </a:lnSpc>
                        <a:spcAft>
                          <a:spcPts val="800"/>
                        </a:spcAft>
                      </a:pPr>
                      <a:r>
                        <a:rPr lang="sr-Cyrl-RS" sz="1100" b="0" dirty="0">
                          <a:solidFill>
                            <a:schemeClr val="tx1"/>
                          </a:solidFill>
                          <a:effectLst/>
                          <a:latin typeface="Segoe UI Light" panose="020B0502040204020203" pitchFamily="34" charset="0"/>
                          <a:cs typeface="Segoe UI Light" panose="020B0502040204020203" pitchFamily="34" charset="0"/>
                        </a:rPr>
                        <a:t>Д</a:t>
                      </a:r>
                      <a:r>
                        <a:rPr lang="en-US" sz="1100" b="0" dirty="0">
                          <a:solidFill>
                            <a:schemeClr val="tx1"/>
                          </a:solidFill>
                          <a:effectLst/>
                          <a:latin typeface="Segoe UI Light" panose="020B0502040204020203" pitchFamily="34" charset="0"/>
                          <a:cs typeface="Segoe UI Light" panose="020B0502040204020203" pitchFamily="34" charset="0"/>
                        </a:rPr>
                        <a:t>/(</a:t>
                      </a:r>
                      <a:r>
                        <a:rPr lang="sr-Cyrl-RS" sz="1100" b="0" dirty="0">
                          <a:solidFill>
                            <a:schemeClr val="tx1"/>
                          </a:solidFill>
                          <a:effectLst/>
                          <a:latin typeface="Segoe UI Light" panose="020B0502040204020203" pitchFamily="34" charset="0"/>
                          <a:cs typeface="Segoe UI Light" panose="020B0502040204020203" pitchFamily="34" charset="0"/>
                        </a:rPr>
                        <a:t>Д</a:t>
                      </a:r>
                      <a:r>
                        <a:rPr lang="en-US" sz="1100" b="0" dirty="0">
                          <a:solidFill>
                            <a:schemeClr val="tx1"/>
                          </a:solidFill>
                          <a:effectLst/>
                          <a:latin typeface="Segoe UI Light" panose="020B0502040204020203" pitchFamily="34" charset="0"/>
                          <a:cs typeface="Segoe UI Light" panose="020B0502040204020203" pitchFamily="34" charset="0"/>
                        </a:rPr>
                        <a:t>+</a:t>
                      </a:r>
                      <a:r>
                        <a:rPr lang="sr-Cyrl-RS" sz="1100" b="0" dirty="0">
                          <a:solidFill>
                            <a:schemeClr val="tx1"/>
                          </a:solidFill>
                          <a:effectLst/>
                          <a:latin typeface="Segoe UI Light" panose="020B0502040204020203" pitchFamily="34" charset="0"/>
                          <a:cs typeface="Segoe UI Light" panose="020B0502040204020203" pitchFamily="34" charset="0"/>
                        </a:rPr>
                        <a:t>К</a:t>
                      </a:r>
                      <a:r>
                        <a:rPr lang="en-US" sz="1100" b="0" dirty="0">
                          <a:solidFill>
                            <a:schemeClr val="tx1"/>
                          </a:solidFill>
                          <a:effectLst/>
                          <a:latin typeface="Segoe UI Light" panose="020B0502040204020203" pitchFamily="34" charset="0"/>
                          <a:cs typeface="Segoe UI Light" panose="020B0502040204020203" pitchFamily="34" charset="0"/>
                        </a:rPr>
                        <a:t>) </a:t>
                      </a:r>
                      <a:endParaRPr lang="en-US" sz="11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gn="r">
                        <a:lnSpc>
                          <a:spcPct val="107000"/>
                        </a:lnSpc>
                        <a:spcAft>
                          <a:spcPts val="800"/>
                        </a:spcAft>
                      </a:pPr>
                      <a:r>
                        <a:rPr lang="en-GB" sz="1100" dirty="0">
                          <a:solidFill>
                            <a:schemeClr val="tx1"/>
                          </a:solidFill>
                          <a:effectLst/>
                          <a:latin typeface="Segoe UI Light" panose="020B0502040204020203" pitchFamily="34" charset="0"/>
                          <a:cs typeface="Segoe UI Light" panose="020B0502040204020203" pitchFamily="34" charset="0"/>
                        </a:rPr>
                        <a:t>5</a:t>
                      </a:r>
                      <a:r>
                        <a:rPr lang="en-US" sz="1100" dirty="0">
                          <a:solidFill>
                            <a:schemeClr val="tx1"/>
                          </a:solidFill>
                          <a:effectLst/>
                          <a:latin typeface="Segoe UI Light" panose="020B0502040204020203" pitchFamily="34" charset="0"/>
                          <a:cs typeface="Segoe UI Light" panose="020B0502040204020203" pitchFamily="34" charset="0"/>
                        </a:rPr>
                        <a:t>1</a:t>
                      </a:r>
                      <a:r>
                        <a:rPr lang="sr-Cyrl-RS" sz="1100" dirty="0">
                          <a:solidFill>
                            <a:schemeClr val="tx1"/>
                          </a:solidFill>
                          <a:effectLst/>
                          <a:latin typeface="Segoe UI Light" panose="020B0502040204020203" pitchFamily="34" charset="0"/>
                          <a:cs typeface="Segoe UI Light" panose="020B0502040204020203" pitchFamily="34" charset="0"/>
                        </a:rPr>
                        <a:t>,</a:t>
                      </a:r>
                      <a:r>
                        <a:rPr lang="en-US" sz="1100" dirty="0">
                          <a:solidFill>
                            <a:schemeClr val="tx1"/>
                          </a:solidFill>
                          <a:effectLst/>
                          <a:latin typeface="Segoe UI Light" panose="020B0502040204020203" pitchFamily="34" charset="0"/>
                          <a:cs typeface="Segoe UI Light" panose="020B0502040204020203" pitchFamily="34" charset="0"/>
                        </a:rPr>
                        <a:t>2%</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solidFill>
                      <a:schemeClr val="accent4">
                        <a:lumMod val="25000"/>
                        <a:lumOff val="75000"/>
                      </a:schemeClr>
                    </a:solidFill>
                  </a:tcPr>
                </a:tc>
                <a:extLst>
                  <a:ext uri="{0D108BD9-81ED-4DB2-BD59-A6C34878D82A}">
                    <a16:rowId xmlns:a16="http://schemas.microsoft.com/office/drawing/2014/main" val="1329698557"/>
                  </a:ext>
                </a:extLst>
              </a:tr>
              <a:tr h="0">
                <a:tc>
                  <a:txBody>
                    <a:bodyPr/>
                    <a:lstStyle/>
                    <a:p>
                      <a:pPr algn="just">
                        <a:lnSpc>
                          <a:spcPct val="107000"/>
                        </a:lnSpc>
                        <a:spcAft>
                          <a:spcPts val="800"/>
                        </a:spcAft>
                      </a:pPr>
                      <a:r>
                        <a:rPr lang="sr-Cyrl-RS" sz="1100" b="0" dirty="0">
                          <a:solidFill>
                            <a:schemeClr val="tx1"/>
                          </a:solidFill>
                          <a:effectLst/>
                          <a:latin typeface="Segoe UI Light" panose="020B0502040204020203" pitchFamily="34" charset="0"/>
                          <a:cs typeface="Segoe UI Light" panose="020B0502040204020203" pitchFamily="34" charset="0"/>
                        </a:rPr>
                        <a:t>К</a:t>
                      </a:r>
                      <a:r>
                        <a:rPr lang="en-US" sz="1100" b="0" dirty="0">
                          <a:solidFill>
                            <a:schemeClr val="tx1"/>
                          </a:solidFill>
                          <a:effectLst/>
                          <a:latin typeface="Segoe UI Light" panose="020B0502040204020203" pitchFamily="34" charset="0"/>
                          <a:cs typeface="Segoe UI Light" panose="020B0502040204020203" pitchFamily="34" charset="0"/>
                        </a:rPr>
                        <a:t>/(</a:t>
                      </a:r>
                      <a:r>
                        <a:rPr lang="sr-Cyrl-RS" sz="1100" b="0" dirty="0">
                          <a:solidFill>
                            <a:schemeClr val="tx1"/>
                          </a:solidFill>
                          <a:effectLst/>
                          <a:latin typeface="Segoe UI Light" panose="020B0502040204020203" pitchFamily="34" charset="0"/>
                          <a:cs typeface="Segoe UI Light" panose="020B0502040204020203" pitchFamily="34" charset="0"/>
                        </a:rPr>
                        <a:t>Д</a:t>
                      </a:r>
                      <a:r>
                        <a:rPr lang="en-US" sz="1100" b="0" dirty="0">
                          <a:solidFill>
                            <a:schemeClr val="tx1"/>
                          </a:solidFill>
                          <a:effectLst/>
                          <a:latin typeface="Segoe UI Light" panose="020B0502040204020203" pitchFamily="34" charset="0"/>
                          <a:cs typeface="Segoe UI Light" panose="020B0502040204020203" pitchFamily="34" charset="0"/>
                        </a:rPr>
                        <a:t>+</a:t>
                      </a:r>
                      <a:r>
                        <a:rPr lang="sr-Cyrl-RS" sz="1100" b="0" dirty="0">
                          <a:solidFill>
                            <a:schemeClr val="tx1"/>
                          </a:solidFill>
                          <a:effectLst/>
                          <a:latin typeface="Segoe UI Light" panose="020B0502040204020203" pitchFamily="34" charset="0"/>
                          <a:cs typeface="Segoe UI Light" panose="020B0502040204020203" pitchFamily="34" charset="0"/>
                        </a:rPr>
                        <a:t>К</a:t>
                      </a:r>
                      <a:r>
                        <a:rPr lang="en-US" sz="1100" b="0" dirty="0">
                          <a:solidFill>
                            <a:schemeClr val="tx1"/>
                          </a:solidFill>
                          <a:effectLst/>
                          <a:latin typeface="Segoe UI Light" panose="020B0502040204020203" pitchFamily="34" charset="0"/>
                          <a:cs typeface="Segoe UI Light" panose="020B0502040204020203" pitchFamily="34" charset="0"/>
                        </a:rPr>
                        <a:t>) </a:t>
                      </a:r>
                      <a:endParaRPr lang="en-US" sz="11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gn="r">
                        <a:lnSpc>
                          <a:spcPct val="107000"/>
                        </a:lnSpc>
                        <a:spcAft>
                          <a:spcPts val="800"/>
                        </a:spcAft>
                      </a:pPr>
                      <a:r>
                        <a:rPr lang="en-GB" sz="1100" dirty="0">
                          <a:solidFill>
                            <a:schemeClr val="tx1"/>
                          </a:solidFill>
                          <a:effectLst/>
                          <a:latin typeface="Segoe UI Light" panose="020B0502040204020203" pitchFamily="34" charset="0"/>
                          <a:cs typeface="Segoe UI Light" panose="020B0502040204020203" pitchFamily="34" charset="0"/>
                        </a:rPr>
                        <a:t>4</a:t>
                      </a:r>
                      <a:r>
                        <a:rPr lang="en-US" sz="1100" dirty="0">
                          <a:solidFill>
                            <a:schemeClr val="tx1"/>
                          </a:solidFill>
                          <a:effectLst/>
                          <a:latin typeface="Segoe UI Light" panose="020B0502040204020203" pitchFamily="34" charset="0"/>
                          <a:cs typeface="Segoe UI Light" panose="020B0502040204020203" pitchFamily="34" charset="0"/>
                        </a:rPr>
                        <a:t>8</a:t>
                      </a:r>
                      <a:r>
                        <a:rPr lang="sr-Cyrl-RS" sz="1100" dirty="0">
                          <a:solidFill>
                            <a:schemeClr val="tx1"/>
                          </a:solidFill>
                          <a:effectLst/>
                          <a:latin typeface="Segoe UI Light" panose="020B0502040204020203" pitchFamily="34" charset="0"/>
                          <a:cs typeface="Segoe UI Light" panose="020B0502040204020203" pitchFamily="34" charset="0"/>
                        </a:rPr>
                        <a:t>,</a:t>
                      </a:r>
                      <a:r>
                        <a:rPr lang="en-US" sz="1100" dirty="0">
                          <a:solidFill>
                            <a:schemeClr val="tx1"/>
                          </a:solidFill>
                          <a:effectLst/>
                          <a:latin typeface="Segoe UI Light" panose="020B0502040204020203" pitchFamily="34" charset="0"/>
                          <a:cs typeface="Segoe UI Light" panose="020B0502040204020203" pitchFamily="34" charset="0"/>
                        </a:rPr>
                        <a:t>8%</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solidFill>
                      <a:schemeClr val="accent4">
                        <a:lumMod val="25000"/>
                        <a:lumOff val="75000"/>
                      </a:schemeClr>
                    </a:solidFill>
                  </a:tcPr>
                </a:tc>
                <a:extLst>
                  <a:ext uri="{0D108BD9-81ED-4DB2-BD59-A6C34878D82A}">
                    <a16:rowId xmlns:a16="http://schemas.microsoft.com/office/drawing/2014/main" val="3288543079"/>
                  </a:ext>
                </a:extLst>
              </a:tr>
              <a:tr h="0">
                <a:tc>
                  <a:txBody>
                    <a:bodyPr/>
                    <a:lstStyle/>
                    <a:p>
                      <a:pPr algn="just">
                        <a:lnSpc>
                          <a:spcPct val="107000"/>
                        </a:lnSpc>
                        <a:spcAft>
                          <a:spcPts val="800"/>
                        </a:spcAft>
                      </a:pPr>
                      <a:r>
                        <a:rPr lang="sr-Cyrl-RS" sz="1100" b="0" dirty="0">
                          <a:solidFill>
                            <a:schemeClr val="tx1"/>
                          </a:solidFill>
                          <a:effectLst/>
                          <a:latin typeface="Segoe UI Light" panose="020B0502040204020203" pitchFamily="34" charset="0"/>
                          <a:cs typeface="Segoe UI Light" panose="020B0502040204020203" pitchFamily="34" charset="0"/>
                        </a:rPr>
                        <a:t>Д</a:t>
                      </a:r>
                      <a:r>
                        <a:rPr lang="en-US" sz="1100" b="0" dirty="0">
                          <a:solidFill>
                            <a:schemeClr val="tx1"/>
                          </a:solidFill>
                          <a:effectLst/>
                          <a:latin typeface="Segoe UI Light" panose="020B0502040204020203" pitchFamily="34" charset="0"/>
                          <a:cs typeface="Segoe UI Light" panose="020B0502040204020203" pitchFamily="34" charset="0"/>
                        </a:rPr>
                        <a:t>/</a:t>
                      </a:r>
                      <a:r>
                        <a:rPr lang="sr-Cyrl-RS" sz="1100" b="0" dirty="0">
                          <a:solidFill>
                            <a:schemeClr val="tx1"/>
                          </a:solidFill>
                          <a:effectLst/>
                          <a:latin typeface="Segoe UI Light" panose="020B0502040204020203" pitchFamily="34" charset="0"/>
                          <a:cs typeface="Segoe UI Light" panose="020B0502040204020203" pitchFamily="34" charset="0"/>
                        </a:rPr>
                        <a:t>К</a:t>
                      </a:r>
                      <a:r>
                        <a:rPr lang="en-US" sz="1100" b="0" dirty="0">
                          <a:solidFill>
                            <a:schemeClr val="tx1"/>
                          </a:solidFill>
                          <a:effectLst/>
                          <a:latin typeface="Segoe UI Light" panose="020B0502040204020203" pitchFamily="34" charset="0"/>
                          <a:cs typeface="Segoe UI Light" panose="020B0502040204020203" pitchFamily="34" charset="0"/>
                        </a:rPr>
                        <a:t> </a:t>
                      </a:r>
                      <a:endParaRPr lang="en-US" sz="11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gn="r">
                        <a:lnSpc>
                          <a:spcPct val="107000"/>
                        </a:lnSpc>
                        <a:spcAft>
                          <a:spcPts val="800"/>
                        </a:spcAft>
                      </a:pPr>
                      <a:r>
                        <a:rPr lang="en-GB" sz="1100" dirty="0">
                          <a:solidFill>
                            <a:schemeClr val="tx1"/>
                          </a:solidFill>
                          <a:effectLst/>
                          <a:latin typeface="Segoe UI Light" panose="020B0502040204020203" pitchFamily="34" charset="0"/>
                          <a:cs typeface="Segoe UI Light" panose="020B0502040204020203" pitchFamily="34" charset="0"/>
                        </a:rPr>
                        <a:t>1</a:t>
                      </a:r>
                      <a:r>
                        <a:rPr lang="en-US" sz="1100" dirty="0">
                          <a:solidFill>
                            <a:schemeClr val="tx1"/>
                          </a:solidFill>
                          <a:effectLst/>
                          <a:latin typeface="Segoe UI Light" panose="020B0502040204020203" pitchFamily="34" charset="0"/>
                          <a:cs typeface="Segoe UI Light" panose="020B0502040204020203" pitchFamily="34" charset="0"/>
                        </a:rPr>
                        <a:t>04</a:t>
                      </a:r>
                      <a:r>
                        <a:rPr lang="sr-Cyrl-RS" sz="1100" dirty="0">
                          <a:solidFill>
                            <a:schemeClr val="tx1"/>
                          </a:solidFill>
                          <a:effectLst/>
                          <a:latin typeface="Segoe UI Light" panose="020B0502040204020203" pitchFamily="34" charset="0"/>
                          <a:cs typeface="Segoe UI Light" panose="020B0502040204020203" pitchFamily="34" charset="0"/>
                        </a:rPr>
                        <a:t>,</a:t>
                      </a:r>
                      <a:r>
                        <a:rPr lang="en-US" sz="1100" dirty="0">
                          <a:solidFill>
                            <a:schemeClr val="tx1"/>
                          </a:solidFill>
                          <a:effectLst/>
                          <a:latin typeface="Segoe UI Light" panose="020B0502040204020203" pitchFamily="34" charset="0"/>
                          <a:cs typeface="Segoe UI Light" panose="020B0502040204020203" pitchFamily="34" charset="0"/>
                        </a:rPr>
                        <a:t>8%</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solidFill>
                      <a:schemeClr val="accent4">
                        <a:lumMod val="25000"/>
                        <a:lumOff val="75000"/>
                      </a:schemeClr>
                    </a:solidFill>
                  </a:tcPr>
                </a:tc>
                <a:extLst>
                  <a:ext uri="{0D108BD9-81ED-4DB2-BD59-A6C34878D82A}">
                    <a16:rowId xmlns:a16="http://schemas.microsoft.com/office/drawing/2014/main" val="2499156214"/>
                  </a:ext>
                </a:extLst>
              </a:tr>
              <a:tr h="0">
                <a:tc>
                  <a:txBody>
                    <a:bodyPr/>
                    <a:lstStyle/>
                    <a:p>
                      <a:pPr algn="just">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WACC</a:t>
                      </a:r>
                    </a:p>
                  </a:txBody>
                  <a:tcPr marL="68580" marR="68580" marT="0" marB="0" anchor="ctr">
                    <a:solidFill>
                      <a:schemeClr val="accent4">
                        <a:lumMod val="25000"/>
                        <a:lumOff val="75000"/>
                      </a:schemeClr>
                    </a:solidFill>
                  </a:tcPr>
                </a:tc>
                <a:tc>
                  <a:txBody>
                    <a:bodyPr/>
                    <a:lstStyle/>
                    <a:p>
                      <a:pPr algn="r">
                        <a:lnSpc>
                          <a:spcPct val="107000"/>
                        </a:lnSpc>
                        <a:spcAft>
                          <a:spcPts val="800"/>
                        </a:spcAft>
                      </a:pPr>
                      <a:r>
                        <a:rPr lang="en-GB" sz="1100" b="1" dirty="0">
                          <a:solidFill>
                            <a:schemeClr val="tx1"/>
                          </a:solidFill>
                          <a:effectLst/>
                          <a:latin typeface="Segoe UI Light" panose="020B0502040204020203" pitchFamily="34" charset="0"/>
                          <a:cs typeface="Segoe UI Light" panose="020B0502040204020203" pitchFamily="34" charset="0"/>
                        </a:rPr>
                        <a:t>1</a:t>
                      </a:r>
                      <a:r>
                        <a:rPr lang="en-US" sz="1100" b="1" dirty="0">
                          <a:solidFill>
                            <a:schemeClr val="tx1"/>
                          </a:solidFill>
                          <a:effectLst/>
                          <a:latin typeface="Segoe UI Light" panose="020B0502040204020203" pitchFamily="34" charset="0"/>
                          <a:cs typeface="Segoe UI Light" panose="020B0502040204020203" pitchFamily="34" charset="0"/>
                        </a:rPr>
                        <a:t>4</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11%</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solidFill>
                      <a:schemeClr val="accent4">
                        <a:lumMod val="25000"/>
                        <a:lumOff val="75000"/>
                      </a:schemeClr>
                    </a:solidFill>
                  </a:tcPr>
                </a:tc>
                <a:extLst>
                  <a:ext uri="{0D108BD9-81ED-4DB2-BD59-A6C34878D82A}">
                    <a16:rowId xmlns:a16="http://schemas.microsoft.com/office/drawing/2014/main" val="1329510903"/>
                  </a:ext>
                </a:extLst>
              </a:tr>
            </a:tbl>
          </a:graphicData>
        </a:graphic>
      </p:graphicFrame>
      <p:sp>
        <p:nvSpPr>
          <p:cNvPr id="8" name="TextBox 7">
            <a:extLst>
              <a:ext uri="{FF2B5EF4-FFF2-40B4-BE49-F238E27FC236}">
                <a16:creationId xmlns:a16="http://schemas.microsoft.com/office/drawing/2014/main" id="{60CD1ADF-12C6-471F-992F-E7297B7B6DBC}"/>
              </a:ext>
            </a:extLst>
          </p:cNvPr>
          <p:cNvSpPr txBox="1"/>
          <p:nvPr/>
        </p:nvSpPr>
        <p:spPr>
          <a:xfrm>
            <a:off x="1670745" y="4439351"/>
            <a:ext cx="4163769" cy="1938992"/>
          </a:xfrm>
          <a:prstGeom prst="rect">
            <a:avLst/>
          </a:prstGeom>
          <a:noFill/>
        </p:spPr>
        <p:txBody>
          <a:bodyPr wrap="square" rtlCol="0">
            <a:spAutoFit/>
          </a:bodyPr>
          <a:lstStyle/>
          <a:p>
            <a:pPr marL="171450" indent="-171450" algn="just">
              <a:buFont typeface="Arial" panose="020B0604020202020204" pitchFamily="34" charset="0"/>
              <a:buChar char="•"/>
            </a:pPr>
            <a:r>
              <a:rPr lang="ru-RU" sz="1200" dirty="0">
                <a:latin typeface="+mn-lt"/>
                <a:cs typeface="Arial"/>
              </a:rPr>
              <a:t>Стопа без ризика </a:t>
            </a:r>
            <a:r>
              <a:rPr lang="ru-RU" sz="1200" b="0" dirty="0">
                <a:latin typeface="+mn-lt"/>
                <a:cs typeface="Arial"/>
              </a:rPr>
              <a:t>дефинисана је као принос до доспећа државне обвезнице ‘’ ДЕ000 113548 1; 2.500 Бунд 12 ’’ који је издала Република Немачка 28. јуна 2013. године са датумом доспећа 04. јула 2044. године и износи 2,47</a:t>
            </a:r>
            <a:r>
              <a:rPr lang="ru-RU" sz="1200" b="0" dirty="0">
                <a:latin typeface="+mn-lt"/>
              </a:rPr>
              <a:t>%.</a:t>
            </a:r>
            <a:endParaRPr lang="sr-Latn-RS" sz="1200" b="0" dirty="0">
              <a:latin typeface="+mn-lt"/>
            </a:endParaRPr>
          </a:p>
          <a:p>
            <a:pPr marL="171450" indent="-171450" algn="just">
              <a:buFont typeface="Arial" panose="020B0604020202020204" pitchFamily="34" charset="0"/>
              <a:buChar char="•"/>
            </a:pPr>
            <a:endParaRPr lang="ru-RU" sz="1200" b="0" dirty="0">
              <a:latin typeface="+mn-lt"/>
            </a:endParaRPr>
          </a:p>
          <a:p>
            <a:pPr marL="171450" indent="-171450" algn="just">
              <a:buFont typeface="Arial" panose="020B0604020202020204" pitchFamily="34" charset="0"/>
              <a:buChar char="•"/>
            </a:pPr>
            <a:r>
              <a:rPr lang="ru-RU" sz="1200" dirty="0">
                <a:latin typeface="+mn-lt"/>
              </a:rPr>
              <a:t>Бета коефицијент (β). </a:t>
            </a:r>
            <a:r>
              <a:rPr lang="ru-RU" sz="1200" b="0" dirty="0">
                <a:latin typeface="+mn-lt"/>
              </a:rPr>
              <a:t>на узорку упоредивих предузећа. износио је 0,55. коригован је за задуженост и „leveraged“ Бета износи 0,90. </a:t>
            </a:r>
          </a:p>
          <a:p>
            <a:endParaRPr lang="en-US" sz="1200" dirty="0">
              <a:latin typeface="+mn-lt"/>
            </a:endParaRPr>
          </a:p>
        </p:txBody>
      </p:sp>
      <p:sp>
        <p:nvSpPr>
          <p:cNvPr id="9" name="TextBox 8">
            <a:extLst>
              <a:ext uri="{FF2B5EF4-FFF2-40B4-BE49-F238E27FC236}">
                <a16:creationId xmlns:a16="http://schemas.microsoft.com/office/drawing/2014/main" id="{20160D45-DA2D-4485-AD31-65A15A6FE28C}"/>
              </a:ext>
            </a:extLst>
          </p:cNvPr>
          <p:cNvSpPr txBox="1"/>
          <p:nvPr/>
        </p:nvSpPr>
        <p:spPr>
          <a:xfrm>
            <a:off x="5834513" y="1490009"/>
            <a:ext cx="4660232" cy="4893647"/>
          </a:xfrm>
          <a:prstGeom prst="rect">
            <a:avLst/>
          </a:prstGeom>
          <a:noFill/>
        </p:spPr>
        <p:txBody>
          <a:bodyPr wrap="square" rtlCol="0">
            <a:spAutoFit/>
          </a:bodyPr>
          <a:lstStyle/>
          <a:p>
            <a:pPr marL="171450" indent="-171450" algn="just">
              <a:buFont typeface="Arial" panose="020B0604020202020204" pitchFamily="34" charset="0"/>
              <a:buChar char="•"/>
            </a:pPr>
            <a:r>
              <a:rPr lang="ru-RU" sz="1200" dirty="0">
                <a:latin typeface="+mn-lt"/>
              </a:rPr>
              <a:t>Премија на ризик</a:t>
            </a:r>
            <a:r>
              <a:rPr lang="sr-Latn-RS" sz="1200" dirty="0">
                <a:latin typeface="+mn-lt"/>
              </a:rPr>
              <a:t> </a:t>
            </a:r>
            <a:r>
              <a:rPr lang="sr-Cyrl-RS" sz="1200" dirty="0">
                <a:latin typeface="+mn-lt"/>
              </a:rPr>
              <a:t>капитала </a:t>
            </a:r>
            <a:r>
              <a:rPr lang="ru-RU" sz="1200" dirty="0">
                <a:latin typeface="+mn-lt"/>
              </a:rPr>
              <a:t> </a:t>
            </a:r>
            <a:r>
              <a:rPr lang="ru-RU" sz="1200" b="0" dirty="0">
                <a:latin typeface="+mn-lt"/>
              </a:rPr>
              <a:t>је утврђена на основу историјских података о подразумеваној премији на ризик капитала представљених у Дамодарановој бази података. Подразумијевани ЕРП од 01. октобра 201. Године износио је 6,73%  </a:t>
            </a:r>
          </a:p>
          <a:p>
            <a:pPr marL="171450" indent="-171450" algn="just">
              <a:buFont typeface="Arial" panose="020B0604020202020204" pitchFamily="34" charset="0"/>
              <a:buChar char="•"/>
            </a:pPr>
            <a:r>
              <a:rPr lang="ru-RU" sz="1200" dirty="0">
                <a:latin typeface="+mn-lt"/>
              </a:rPr>
              <a:t>Премија ризика улагања у државу (Стопа повраћаја на тржишту) </a:t>
            </a:r>
            <a:r>
              <a:rPr lang="ru-RU" sz="1200" b="0" dirty="0">
                <a:latin typeface="+mn-lt"/>
              </a:rPr>
              <a:t>утврђена је на нивоу од 5,40% на основу података за земљу </a:t>
            </a:r>
            <a:r>
              <a:rPr lang="en-US" sz="1200" b="0" dirty="0">
                <a:latin typeface="+mn-lt"/>
              </a:rPr>
              <a:t>XYZ</a:t>
            </a:r>
            <a:r>
              <a:rPr lang="ru-RU" sz="1200" b="0" dirty="0">
                <a:latin typeface="+mn-lt"/>
              </a:rPr>
              <a:t>. где се Алфа налази. из Дамодаранове базе података. </a:t>
            </a:r>
          </a:p>
          <a:p>
            <a:pPr marL="171450" indent="-171450" algn="just">
              <a:buFont typeface="Arial" panose="020B0604020202020204" pitchFamily="34" charset="0"/>
              <a:buChar char="•"/>
            </a:pPr>
            <a:r>
              <a:rPr lang="ru-RU" sz="1200" dirty="0">
                <a:latin typeface="+mn-lt"/>
              </a:rPr>
              <a:t>Премија на ризика од величине компаније </a:t>
            </a:r>
            <a:r>
              <a:rPr lang="ru-RU" sz="1200" b="0" dirty="0">
                <a:latin typeface="+mn-lt"/>
              </a:rPr>
              <a:t>одређена је на нивоу од 6,03%. на основу одговарајућих података из публикације </a:t>
            </a:r>
            <a:r>
              <a:rPr lang="en-US" sz="1200" b="0" dirty="0">
                <a:latin typeface="+mn-lt"/>
              </a:rPr>
              <a:t>Ibbotson</a:t>
            </a:r>
            <a:r>
              <a:rPr lang="ru-RU" sz="1200" b="0" dirty="0">
                <a:latin typeface="+mn-lt"/>
              </a:rPr>
              <a:t>. </a:t>
            </a:r>
          </a:p>
          <a:p>
            <a:pPr marL="171450" indent="-171450" algn="just">
              <a:buFont typeface="Arial" panose="020B0604020202020204" pitchFamily="34" charset="0"/>
              <a:buChar char="•"/>
            </a:pPr>
            <a:r>
              <a:rPr lang="ru-RU" sz="1200" dirty="0">
                <a:latin typeface="+mn-lt"/>
              </a:rPr>
              <a:t>Премија на специфични ризик улагања у компанију (α) </a:t>
            </a:r>
            <a:r>
              <a:rPr lang="ru-RU" sz="1200" b="0" dirty="0">
                <a:latin typeface="+mn-lt"/>
              </a:rPr>
              <a:t>од 3% односи се на процену проценитеља о постојању значајне могућности да притисак конкуренције додатно снажно утиче на пословање Алфа-е.</a:t>
            </a:r>
          </a:p>
          <a:p>
            <a:pPr marL="171450" indent="-171450" algn="just">
              <a:buFont typeface="Arial" panose="020B0604020202020204" pitchFamily="34" charset="0"/>
              <a:buChar char="•"/>
            </a:pPr>
            <a:r>
              <a:rPr lang="ru-RU" sz="1200" dirty="0">
                <a:latin typeface="+mn-lt"/>
              </a:rPr>
              <a:t>Трошкови дуга </a:t>
            </a:r>
            <a:r>
              <a:rPr lang="ru-RU" sz="1200" b="0" dirty="0">
                <a:latin typeface="+mn-lt"/>
              </a:rPr>
              <a:t>утврђени су као пондерисана каматна стопа на зајмове у ЕУР. који су нефинансијском сектору пружени у октобру 2016. године у земљи порекла Алфа-е и износе 6,69%. Примењена пореска стопа од 15% је законска пореска стопа у земљи порекла компаније Алфа. </a:t>
            </a:r>
          </a:p>
          <a:p>
            <a:pPr marL="171450" indent="-171450" algn="just">
              <a:buFont typeface="Arial" panose="020B0604020202020204" pitchFamily="34" charset="0"/>
              <a:buChar char="•"/>
            </a:pPr>
            <a:r>
              <a:rPr lang="ru-RU" sz="1200" b="0" dirty="0">
                <a:latin typeface="+mn-lt"/>
              </a:rPr>
              <a:t>Претпостављало се да ће циљана структура капитала компаније</a:t>
            </a:r>
            <a:r>
              <a:rPr lang="ru-RU" sz="1200" dirty="0">
                <a:latin typeface="+mn-lt"/>
              </a:rPr>
              <a:t>. К / (Д + К) и Д / (Д + К). </a:t>
            </a:r>
            <a:r>
              <a:rPr lang="ru-RU" sz="1200" b="0" dirty="0">
                <a:latin typeface="+mn-lt"/>
              </a:rPr>
              <a:t>бити 48,8% капитала и 51,2% дуга. као што је случај код изабраних упоредивих компанија. </a:t>
            </a:r>
          </a:p>
          <a:p>
            <a:endParaRPr lang="en-US" sz="1200" dirty="0">
              <a:latin typeface="+mn-lt"/>
            </a:endParaRPr>
          </a:p>
        </p:txBody>
      </p:sp>
    </p:spTree>
    <p:extLst>
      <p:ext uri="{BB962C8B-B14F-4D97-AF65-F5344CB8AC3E}">
        <p14:creationId xmlns:p14="http://schemas.microsoft.com/office/powerpoint/2010/main" val="2032006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0D1694-D484-428B-8D19-234F1E5ED8FB}"/>
              </a:ext>
            </a:extLst>
          </p:cNvPr>
          <p:cNvSpPr>
            <a:spLocks noGrp="1"/>
          </p:cNvSpPr>
          <p:nvPr>
            <p:ph sz="quarter" idx="10"/>
          </p:nvPr>
        </p:nvSpPr>
        <p:spPr>
          <a:xfrm>
            <a:off x="1867402" y="1460501"/>
            <a:ext cx="8440305" cy="503054"/>
          </a:xfrm>
        </p:spPr>
        <p:txBody>
          <a:bodyPr>
            <a:normAutofit fontScale="85000" lnSpcReduction="20000"/>
          </a:bodyPr>
          <a:lstStyle/>
          <a:p>
            <a:pPr marL="488950" lvl="3" indent="0" algn="just">
              <a:lnSpc>
                <a:spcPct val="120000"/>
              </a:lnSpc>
              <a:spcBef>
                <a:spcPts val="600"/>
              </a:spcBef>
              <a:spcAft>
                <a:spcPts val="600"/>
              </a:spcAft>
              <a:buNone/>
              <a:tabLst>
                <a:tab pos="8402638" algn="r"/>
              </a:tabLst>
            </a:pPr>
            <a:r>
              <a:rPr lang="ru-RU" sz="1900" dirty="0">
                <a:solidFill>
                  <a:schemeClr val="tx1"/>
                </a:solidFill>
              </a:rPr>
              <a:t>Процењена тржишна вредност инвестираног капитала и капитала компаније Алфа користећи приступ приходу </a:t>
            </a:r>
            <a:endParaRPr lang="en-US" sz="1900" dirty="0">
              <a:solidFill>
                <a:schemeClr val="tx1"/>
              </a:solidFill>
            </a:endParaRPr>
          </a:p>
        </p:txBody>
      </p:sp>
      <p:sp>
        <p:nvSpPr>
          <p:cNvPr id="3" name="Title 2">
            <a:extLst>
              <a:ext uri="{FF2B5EF4-FFF2-40B4-BE49-F238E27FC236}">
                <a16:creationId xmlns:a16="http://schemas.microsoft.com/office/drawing/2014/main" id="{5861635C-99F4-4421-A02D-2E711D009690}"/>
              </a:ext>
            </a:extLst>
          </p:cNvPr>
          <p:cNvSpPr>
            <a:spLocks noGrp="1"/>
          </p:cNvSpPr>
          <p:nvPr>
            <p:ph type="title"/>
          </p:nvPr>
        </p:nvSpPr>
        <p:spPr/>
        <p:txBody>
          <a:bodyPr/>
          <a:lstStyle/>
          <a:p>
            <a:r>
              <a:rPr lang="sr-Cyrl-RS" dirty="0" err="1"/>
              <a:t>Приносни</a:t>
            </a:r>
            <a:r>
              <a:rPr lang="sr-Cyrl-RS" dirty="0"/>
              <a:t> приступ – сажетак (</a:t>
            </a:r>
            <a:r>
              <a:rPr lang="sr-Latn-RS" dirty="0"/>
              <a:t>III)</a:t>
            </a:r>
            <a:r>
              <a:rPr lang="sr-Cyrl-RS" dirty="0"/>
              <a:t> </a:t>
            </a:r>
            <a:endParaRPr lang="en-US" dirty="0"/>
          </a:p>
        </p:txBody>
      </p:sp>
      <p:graphicFrame>
        <p:nvGraphicFramePr>
          <p:cNvPr id="4" name="Table 3">
            <a:extLst>
              <a:ext uri="{FF2B5EF4-FFF2-40B4-BE49-F238E27FC236}">
                <a16:creationId xmlns:a16="http://schemas.microsoft.com/office/drawing/2014/main" id="{35B38F98-20CF-4CAE-88BB-02EDAC05F963}"/>
              </a:ext>
            </a:extLst>
          </p:cNvPr>
          <p:cNvGraphicFramePr>
            <a:graphicFrameLocks noGrp="1"/>
          </p:cNvGraphicFramePr>
          <p:nvPr>
            <p:extLst>
              <p:ext uri="{D42A27DB-BD31-4B8C-83A1-F6EECF244321}">
                <p14:modId xmlns:p14="http://schemas.microsoft.com/office/powerpoint/2010/main" val="2085017805"/>
              </p:ext>
            </p:extLst>
          </p:nvPr>
        </p:nvGraphicFramePr>
        <p:xfrm>
          <a:off x="1867402" y="2075437"/>
          <a:ext cx="8302751" cy="3157610"/>
        </p:xfrm>
        <a:graphic>
          <a:graphicData uri="http://schemas.openxmlformats.org/drawingml/2006/table">
            <a:tbl>
              <a:tblPr firstRow="1" firstCol="1" bandRow="1">
                <a:tableStyleId>{5C22544A-7EE6-4342-B048-85BDC9FD1C3A}</a:tableStyleId>
              </a:tblPr>
              <a:tblGrid>
                <a:gridCol w="3346549">
                  <a:extLst>
                    <a:ext uri="{9D8B030D-6E8A-4147-A177-3AD203B41FA5}">
                      <a16:colId xmlns:a16="http://schemas.microsoft.com/office/drawing/2014/main" val="1122463796"/>
                    </a:ext>
                  </a:extLst>
                </a:gridCol>
                <a:gridCol w="602896">
                  <a:extLst>
                    <a:ext uri="{9D8B030D-6E8A-4147-A177-3AD203B41FA5}">
                      <a16:colId xmlns:a16="http://schemas.microsoft.com/office/drawing/2014/main" val="1215037391"/>
                    </a:ext>
                  </a:extLst>
                </a:gridCol>
                <a:gridCol w="565077">
                  <a:extLst>
                    <a:ext uri="{9D8B030D-6E8A-4147-A177-3AD203B41FA5}">
                      <a16:colId xmlns:a16="http://schemas.microsoft.com/office/drawing/2014/main" val="3391404874"/>
                    </a:ext>
                  </a:extLst>
                </a:gridCol>
                <a:gridCol w="537883">
                  <a:extLst>
                    <a:ext uri="{9D8B030D-6E8A-4147-A177-3AD203B41FA5}">
                      <a16:colId xmlns:a16="http://schemas.microsoft.com/office/drawing/2014/main" val="501586184"/>
                    </a:ext>
                  </a:extLst>
                </a:gridCol>
                <a:gridCol w="545566">
                  <a:extLst>
                    <a:ext uri="{9D8B030D-6E8A-4147-A177-3AD203B41FA5}">
                      <a16:colId xmlns:a16="http://schemas.microsoft.com/office/drawing/2014/main" val="3427704194"/>
                    </a:ext>
                  </a:extLst>
                </a:gridCol>
                <a:gridCol w="507146">
                  <a:extLst>
                    <a:ext uri="{9D8B030D-6E8A-4147-A177-3AD203B41FA5}">
                      <a16:colId xmlns:a16="http://schemas.microsoft.com/office/drawing/2014/main" val="3616472315"/>
                    </a:ext>
                  </a:extLst>
                </a:gridCol>
                <a:gridCol w="545567">
                  <a:extLst>
                    <a:ext uri="{9D8B030D-6E8A-4147-A177-3AD203B41FA5}">
                      <a16:colId xmlns:a16="http://schemas.microsoft.com/office/drawing/2014/main" val="4168930461"/>
                    </a:ext>
                  </a:extLst>
                </a:gridCol>
                <a:gridCol w="522514">
                  <a:extLst>
                    <a:ext uri="{9D8B030D-6E8A-4147-A177-3AD203B41FA5}">
                      <a16:colId xmlns:a16="http://schemas.microsoft.com/office/drawing/2014/main" val="2362754495"/>
                    </a:ext>
                  </a:extLst>
                </a:gridCol>
                <a:gridCol w="545566">
                  <a:extLst>
                    <a:ext uri="{9D8B030D-6E8A-4147-A177-3AD203B41FA5}">
                      <a16:colId xmlns:a16="http://schemas.microsoft.com/office/drawing/2014/main" val="3155002306"/>
                    </a:ext>
                  </a:extLst>
                </a:gridCol>
                <a:gridCol w="583987">
                  <a:extLst>
                    <a:ext uri="{9D8B030D-6E8A-4147-A177-3AD203B41FA5}">
                      <a16:colId xmlns:a16="http://schemas.microsoft.com/office/drawing/2014/main" val="680029548"/>
                    </a:ext>
                  </a:extLst>
                </a:gridCol>
              </a:tblGrid>
              <a:tr h="77192">
                <a:tc>
                  <a:txBody>
                    <a:bodyPr/>
                    <a:lstStyle/>
                    <a:p>
                      <a:pPr>
                        <a:lnSpc>
                          <a:spcPct val="107000"/>
                        </a:lnSpc>
                        <a:spcAft>
                          <a:spcPts val="800"/>
                        </a:spcAft>
                      </a:pPr>
                      <a:r>
                        <a:rPr lang="sr-Cyrl-RS" sz="1100" dirty="0">
                          <a:solidFill>
                            <a:schemeClr val="tx1"/>
                          </a:solidFill>
                          <a:effectLst/>
                          <a:latin typeface="Segoe UI Light" panose="020B0502040204020203" pitchFamily="34" charset="0"/>
                          <a:cs typeface="Segoe UI Light" panose="020B0502040204020203" pitchFamily="34" charset="0"/>
                        </a:rPr>
                        <a:t>ЕУР </a:t>
                      </a:r>
                      <a:r>
                        <a:rPr lang="en-US" sz="1100" dirty="0">
                          <a:solidFill>
                            <a:schemeClr val="tx1"/>
                          </a:solidFill>
                          <a:effectLst/>
                          <a:latin typeface="Segoe UI Light" panose="020B0502040204020203" pitchFamily="34" charset="0"/>
                          <a:cs typeface="Segoe UI Light" panose="020B0502040204020203" pitchFamily="34" charset="0"/>
                        </a:rPr>
                        <a:t>000</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ct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2017</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ctr">
                    <a:solidFill>
                      <a:schemeClr val="accent4">
                        <a:lumMod val="25000"/>
                        <a:lumOff val="75000"/>
                      </a:schemeClr>
                    </a:solidFill>
                  </a:tcPr>
                </a:tc>
                <a:tc>
                  <a:txBody>
                    <a:bodyPr/>
                    <a:lstStyle/>
                    <a:p>
                      <a:pPr algn="ct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2018</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ctr">
                    <a:solidFill>
                      <a:schemeClr val="accent4">
                        <a:lumMod val="25000"/>
                        <a:lumOff val="75000"/>
                      </a:schemeClr>
                    </a:solidFill>
                  </a:tcPr>
                </a:tc>
                <a:tc>
                  <a:txBody>
                    <a:bodyPr/>
                    <a:lstStyle/>
                    <a:p>
                      <a:pPr algn="ct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2019</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ctr">
                    <a:solidFill>
                      <a:schemeClr val="accent4">
                        <a:lumMod val="25000"/>
                        <a:lumOff val="75000"/>
                      </a:schemeClr>
                    </a:solidFill>
                  </a:tcPr>
                </a:tc>
                <a:tc>
                  <a:txBody>
                    <a:bodyPr/>
                    <a:lstStyle/>
                    <a:p>
                      <a:pPr algn="ct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2020</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ctr">
                    <a:solidFill>
                      <a:schemeClr val="accent4">
                        <a:lumMod val="25000"/>
                        <a:lumOff val="75000"/>
                      </a:schemeClr>
                    </a:solidFill>
                  </a:tcPr>
                </a:tc>
                <a:tc>
                  <a:txBody>
                    <a:bodyPr/>
                    <a:lstStyle/>
                    <a:p>
                      <a:pPr algn="ct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2021</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ctr">
                    <a:solidFill>
                      <a:schemeClr val="accent4">
                        <a:lumMod val="25000"/>
                        <a:lumOff val="75000"/>
                      </a:schemeClr>
                    </a:solidFill>
                  </a:tcPr>
                </a:tc>
                <a:tc>
                  <a:txBody>
                    <a:bodyPr/>
                    <a:lstStyle/>
                    <a:p>
                      <a:pPr algn="ct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2022</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ctr">
                    <a:solidFill>
                      <a:schemeClr val="accent4">
                        <a:lumMod val="25000"/>
                        <a:lumOff val="75000"/>
                      </a:schemeClr>
                    </a:solidFill>
                  </a:tcPr>
                </a:tc>
                <a:tc>
                  <a:txBody>
                    <a:bodyPr/>
                    <a:lstStyle/>
                    <a:p>
                      <a:pPr algn="ct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2023</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ctr">
                    <a:solidFill>
                      <a:schemeClr val="accent4">
                        <a:lumMod val="25000"/>
                        <a:lumOff val="75000"/>
                      </a:schemeClr>
                    </a:solidFill>
                  </a:tcPr>
                </a:tc>
                <a:tc>
                  <a:txBody>
                    <a:bodyPr/>
                    <a:lstStyle/>
                    <a:p>
                      <a:pPr algn="ct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2024</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ctr">
                    <a:solidFill>
                      <a:schemeClr val="accent4">
                        <a:lumMod val="25000"/>
                        <a:lumOff val="75000"/>
                      </a:schemeClr>
                    </a:solidFill>
                  </a:tcPr>
                </a:tc>
                <a:tc>
                  <a:txBody>
                    <a:bodyPr/>
                    <a:lstStyle/>
                    <a:p>
                      <a:pPr algn="ct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2025</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ctr">
                    <a:solidFill>
                      <a:schemeClr val="accent4">
                        <a:lumMod val="25000"/>
                        <a:lumOff val="75000"/>
                      </a:schemeClr>
                    </a:solidFill>
                  </a:tcPr>
                </a:tc>
                <a:extLst>
                  <a:ext uri="{0D108BD9-81ED-4DB2-BD59-A6C34878D82A}">
                    <a16:rowId xmlns:a16="http://schemas.microsoft.com/office/drawing/2014/main" val="1695457043"/>
                  </a:ext>
                </a:extLst>
              </a:tr>
              <a:tr h="162750">
                <a:tc>
                  <a:txBody>
                    <a:bodyPr/>
                    <a:lstStyle/>
                    <a:p>
                      <a:pPr>
                        <a:lnSpc>
                          <a:spcPct val="107000"/>
                        </a:lnSpc>
                        <a:spcAft>
                          <a:spcPts val="800"/>
                        </a:spcAft>
                      </a:pPr>
                      <a:r>
                        <a:rPr lang="sr-Cyrl-RS" sz="1100" dirty="0">
                          <a:solidFill>
                            <a:schemeClr val="tx1"/>
                          </a:solidFill>
                          <a:effectLst/>
                          <a:latin typeface="+mn-lt"/>
                          <a:cs typeface="Segoe UI Light" panose="020B0502040204020203" pitchFamily="34" charset="0"/>
                        </a:rPr>
                        <a:t>Нето новчани ток </a:t>
                      </a:r>
                      <a:r>
                        <a:rPr lang="en-US" sz="1100" dirty="0">
                          <a:solidFill>
                            <a:schemeClr val="tx1"/>
                          </a:solidFill>
                          <a:effectLst/>
                          <a:latin typeface="+mn-lt"/>
                          <a:cs typeface="Segoe UI Light" panose="020B0502040204020203" pitchFamily="34" charset="0"/>
                        </a:rPr>
                        <a:t>(FCF)</a:t>
                      </a:r>
                      <a:endParaRPr lang="en-US" sz="1100" dirty="0">
                        <a:solidFill>
                          <a:schemeClr val="tx1"/>
                        </a:solidFill>
                        <a:effectLst/>
                        <a:latin typeface="+mn-lt"/>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1.260 </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1.289 </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1.323 </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1.347 </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1.384 </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1.397 </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1.402 </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1.419 </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1.352 </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extLst>
                  <a:ext uri="{0D108BD9-81ED-4DB2-BD59-A6C34878D82A}">
                    <a16:rowId xmlns:a16="http://schemas.microsoft.com/office/drawing/2014/main" val="599733878"/>
                  </a:ext>
                </a:extLst>
              </a:tr>
              <a:tr h="162750">
                <a:tc>
                  <a:txBody>
                    <a:bodyPr/>
                    <a:lstStyle/>
                    <a:p>
                      <a:pPr>
                        <a:lnSpc>
                          <a:spcPct val="107000"/>
                        </a:lnSpc>
                        <a:spcAft>
                          <a:spcPts val="800"/>
                        </a:spcAft>
                      </a:pPr>
                      <a:r>
                        <a:rPr lang="sr-Cyrl-RS" sz="1100" b="0" i="1" dirty="0">
                          <a:solidFill>
                            <a:schemeClr val="tx1"/>
                          </a:solidFill>
                          <a:effectLst/>
                          <a:latin typeface="Segoe UI Light" panose="020B0502040204020203" pitchFamily="34" charset="0"/>
                          <a:cs typeface="Segoe UI Light" panose="020B0502040204020203" pitchFamily="34" charset="0"/>
                        </a:rPr>
                        <a:t>Дисконтна стопа</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14</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11%</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14</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11%</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14</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11%</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14</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11%</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14</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11%</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14</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11%</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14</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11%</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14</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11%</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14</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11%</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extLst>
                  <a:ext uri="{0D108BD9-81ED-4DB2-BD59-A6C34878D82A}">
                    <a16:rowId xmlns:a16="http://schemas.microsoft.com/office/drawing/2014/main" val="1081268181"/>
                  </a:ext>
                </a:extLst>
              </a:tr>
              <a:tr h="162750">
                <a:tc>
                  <a:txBody>
                    <a:bodyPr/>
                    <a:lstStyle/>
                    <a:p>
                      <a:pPr>
                        <a:lnSpc>
                          <a:spcPct val="107000"/>
                        </a:lnSpc>
                        <a:spcAft>
                          <a:spcPts val="800"/>
                        </a:spcAft>
                      </a:pPr>
                      <a:r>
                        <a:rPr lang="sr-Cyrl-RS" sz="1100" b="0" i="1" dirty="0">
                          <a:solidFill>
                            <a:schemeClr val="tx1"/>
                          </a:solidFill>
                          <a:effectLst/>
                          <a:latin typeface="Segoe UI Light" panose="020B0502040204020203" pitchFamily="34" charset="0"/>
                          <a:cs typeface="Segoe UI Light" panose="020B0502040204020203" pitchFamily="34" charset="0"/>
                        </a:rPr>
                        <a:t>Дисконтни период</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0</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5</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1</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5</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2</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5</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3</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5</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4</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5</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5</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5</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6</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5</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7</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5</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8</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5</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extLst>
                  <a:ext uri="{0D108BD9-81ED-4DB2-BD59-A6C34878D82A}">
                    <a16:rowId xmlns:a16="http://schemas.microsoft.com/office/drawing/2014/main" val="1786212082"/>
                  </a:ext>
                </a:extLst>
              </a:tr>
              <a:tr h="162750">
                <a:tc>
                  <a:txBody>
                    <a:bodyPr/>
                    <a:lstStyle/>
                    <a:p>
                      <a:pPr>
                        <a:lnSpc>
                          <a:spcPct val="107000"/>
                        </a:lnSpc>
                        <a:spcAft>
                          <a:spcPts val="800"/>
                        </a:spcAft>
                      </a:pPr>
                      <a:r>
                        <a:rPr lang="sr-Cyrl-RS" sz="1100" b="0" i="1" dirty="0">
                          <a:solidFill>
                            <a:schemeClr val="tx1"/>
                          </a:solidFill>
                          <a:effectLst/>
                          <a:latin typeface="Segoe UI Light" panose="020B0502040204020203" pitchFamily="34" charset="0"/>
                          <a:cs typeface="Segoe UI Light" panose="020B0502040204020203" pitchFamily="34" charset="0"/>
                        </a:rPr>
                        <a:t>Дисконтни фактор</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0</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936</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0</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820</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0</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719</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0</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630</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0</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552</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0</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484</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0</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424</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0</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371</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0</a:t>
                      </a:r>
                      <a:r>
                        <a:rPr lang="sr-Cyrl-RS" sz="1100" b="0" i="1" dirty="0">
                          <a:solidFill>
                            <a:schemeClr val="tx1"/>
                          </a:solidFill>
                          <a:effectLst/>
                          <a:latin typeface="Segoe UI Light" panose="020B0502040204020203" pitchFamily="34" charset="0"/>
                          <a:cs typeface="Segoe UI Light" panose="020B0502040204020203" pitchFamily="34" charset="0"/>
                        </a:rPr>
                        <a:t>,</a:t>
                      </a:r>
                      <a:r>
                        <a:rPr lang="en-US" sz="1100" b="0" i="1" dirty="0">
                          <a:solidFill>
                            <a:schemeClr val="tx1"/>
                          </a:solidFill>
                          <a:effectLst/>
                          <a:latin typeface="Segoe UI Light" panose="020B0502040204020203" pitchFamily="34" charset="0"/>
                          <a:cs typeface="Segoe UI Light" panose="020B0502040204020203" pitchFamily="34" charset="0"/>
                        </a:rPr>
                        <a:t>326</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extLst>
                  <a:ext uri="{0D108BD9-81ED-4DB2-BD59-A6C34878D82A}">
                    <a16:rowId xmlns:a16="http://schemas.microsoft.com/office/drawing/2014/main" val="3716946720"/>
                  </a:ext>
                </a:extLst>
              </a:tr>
              <a:tr h="162750">
                <a:tc>
                  <a:txBody>
                    <a:bodyPr/>
                    <a:lstStyle/>
                    <a:p>
                      <a:pPr>
                        <a:lnSpc>
                          <a:spcPct val="107000"/>
                        </a:lnSpc>
                        <a:spcAft>
                          <a:spcPts val="800"/>
                        </a:spcAft>
                      </a:pPr>
                      <a:r>
                        <a:rPr lang="sr-Cyrl-RS" sz="1100" b="0" dirty="0">
                          <a:solidFill>
                            <a:schemeClr val="tx1"/>
                          </a:solidFill>
                          <a:effectLst/>
                          <a:latin typeface="Segoe UI Light" panose="020B0502040204020203" pitchFamily="34" charset="0"/>
                          <a:cs typeface="Segoe UI Light" panose="020B0502040204020203" pitchFamily="34" charset="0"/>
                        </a:rPr>
                        <a:t>Садашња вредност нето новчаног тока</a:t>
                      </a:r>
                      <a:endParaRPr lang="en-US" sz="11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1.179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1.058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951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849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764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676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595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527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440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extLst>
                  <a:ext uri="{0D108BD9-81ED-4DB2-BD59-A6C34878D82A}">
                    <a16:rowId xmlns:a16="http://schemas.microsoft.com/office/drawing/2014/main" val="3820659469"/>
                  </a:ext>
                </a:extLst>
              </a:tr>
              <a:tr h="0">
                <a:tc>
                  <a:txBody>
                    <a:bodyPr/>
                    <a:lstStyle/>
                    <a:p>
                      <a:pPr>
                        <a:lnSpc>
                          <a:spcPct val="107000"/>
                        </a:lnSpc>
                        <a:spcAft>
                          <a:spcPts val="800"/>
                        </a:spcAft>
                      </a:pPr>
                      <a:r>
                        <a:rPr lang="sr-Cyrl-RS" sz="1100" dirty="0">
                          <a:solidFill>
                            <a:schemeClr val="tx1"/>
                          </a:solidFill>
                          <a:effectLst/>
                          <a:latin typeface="Segoe UI Light" panose="020B0502040204020203" pitchFamily="34" charset="0"/>
                          <a:cs typeface="Segoe UI Light" panose="020B0502040204020203" pitchFamily="34" charset="0"/>
                        </a:rPr>
                        <a:t>Сума садашњих вредности нето новчаних токова</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7.038</a:t>
                      </a:r>
                      <a:r>
                        <a:rPr lang="en-US" sz="1100" dirty="0">
                          <a:solidFill>
                            <a:schemeClr val="tx1"/>
                          </a:solidFill>
                          <a:effectLst/>
                          <a:latin typeface="Segoe UI Light" panose="020B0502040204020203" pitchFamily="34" charset="0"/>
                          <a:cs typeface="Segoe UI Light" panose="020B0502040204020203" pitchFamily="34" charset="0"/>
                        </a:rPr>
                        <a:t>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ctr">
                    <a:solidFill>
                      <a:schemeClr val="accent4">
                        <a:lumMod val="25000"/>
                        <a:lumOff val="75000"/>
                      </a:schemeClr>
                    </a:solid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extLst>
                  <a:ext uri="{0D108BD9-81ED-4DB2-BD59-A6C34878D82A}">
                    <a16:rowId xmlns:a16="http://schemas.microsoft.com/office/drawing/2014/main" val="1895925367"/>
                  </a:ext>
                </a:extLst>
              </a:tr>
              <a:tr h="162750">
                <a:tc>
                  <a:txBody>
                    <a:bodyPr/>
                    <a:lstStyle/>
                    <a:p>
                      <a:pPr>
                        <a:lnSpc>
                          <a:spcPct val="107000"/>
                        </a:lnSpc>
                        <a:spcAft>
                          <a:spcPts val="800"/>
                        </a:spcAft>
                      </a:pPr>
                      <a:r>
                        <a:rPr lang="sr-Cyrl-RS" sz="1100" b="0" dirty="0">
                          <a:solidFill>
                            <a:schemeClr val="tx1"/>
                          </a:solidFill>
                          <a:effectLst/>
                          <a:latin typeface="Segoe UI Light" panose="020B0502040204020203" pitchFamily="34" charset="0"/>
                          <a:cs typeface="Segoe UI Light" panose="020B0502040204020203" pitchFamily="34" charset="0"/>
                        </a:rPr>
                        <a:t>Новчани ток у </a:t>
                      </a:r>
                      <a:r>
                        <a:rPr lang="sr-Cyrl-RS" sz="1100" b="0" dirty="0" err="1">
                          <a:solidFill>
                            <a:schemeClr val="tx1"/>
                          </a:solidFill>
                          <a:effectLst/>
                          <a:latin typeface="Segoe UI Light" panose="020B0502040204020203" pitchFamily="34" charset="0"/>
                          <a:cs typeface="Segoe UI Light" panose="020B0502040204020203" pitchFamily="34" charset="0"/>
                        </a:rPr>
                        <a:t>резидуалу</a:t>
                      </a:r>
                      <a:endParaRPr lang="en-US" sz="11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1.754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extLst>
                  <a:ext uri="{0D108BD9-81ED-4DB2-BD59-A6C34878D82A}">
                    <a16:rowId xmlns:a16="http://schemas.microsoft.com/office/drawing/2014/main" val="3959073164"/>
                  </a:ext>
                </a:extLst>
              </a:tr>
              <a:tr h="162750">
                <a:tc>
                  <a:txBody>
                    <a:bodyPr/>
                    <a:lstStyle/>
                    <a:p>
                      <a:pPr>
                        <a:lnSpc>
                          <a:spcPct val="107000"/>
                        </a:lnSpc>
                        <a:spcAft>
                          <a:spcPts val="800"/>
                        </a:spcAft>
                      </a:pPr>
                      <a:r>
                        <a:rPr lang="sr-Cyrl-RS" sz="1100" b="0" i="1" dirty="0">
                          <a:solidFill>
                            <a:schemeClr val="tx1"/>
                          </a:solidFill>
                          <a:effectLst/>
                          <a:latin typeface="Segoe UI Light" panose="020B0502040204020203" pitchFamily="34" charset="0"/>
                          <a:cs typeface="Segoe UI Light" panose="020B0502040204020203" pitchFamily="34" charset="0"/>
                        </a:rPr>
                        <a:t>Дисконтна стопа</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i="1" dirty="0">
                          <a:solidFill>
                            <a:schemeClr val="tx1"/>
                          </a:solidFill>
                          <a:effectLst/>
                          <a:latin typeface="Segoe UI Light" panose="020B0502040204020203" pitchFamily="34" charset="0"/>
                          <a:cs typeface="Segoe UI Light" panose="020B0502040204020203" pitchFamily="34" charset="0"/>
                        </a:rPr>
                        <a:t>14</a:t>
                      </a:r>
                      <a:r>
                        <a:rPr lang="sr-Cyrl-RS" sz="1100" i="1" dirty="0">
                          <a:solidFill>
                            <a:schemeClr val="tx1"/>
                          </a:solidFill>
                          <a:effectLst/>
                          <a:latin typeface="Segoe UI Light" panose="020B0502040204020203" pitchFamily="34" charset="0"/>
                          <a:cs typeface="Segoe UI Light" panose="020B0502040204020203" pitchFamily="34" charset="0"/>
                        </a:rPr>
                        <a:t>,</a:t>
                      </a:r>
                      <a:r>
                        <a:rPr lang="en-US" sz="1100" i="1" dirty="0">
                          <a:solidFill>
                            <a:schemeClr val="tx1"/>
                          </a:solidFill>
                          <a:effectLst/>
                          <a:latin typeface="Segoe UI Light" panose="020B0502040204020203" pitchFamily="34" charset="0"/>
                          <a:cs typeface="Segoe UI Light" panose="020B0502040204020203" pitchFamily="34" charset="0"/>
                        </a:rPr>
                        <a:t>11%</a:t>
                      </a:r>
                      <a:endParaRPr lang="en-US" sz="110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extLst>
                  <a:ext uri="{0D108BD9-81ED-4DB2-BD59-A6C34878D82A}">
                    <a16:rowId xmlns:a16="http://schemas.microsoft.com/office/drawing/2014/main" val="4085816975"/>
                  </a:ext>
                </a:extLst>
              </a:tr>
              <a:tr h="162750">
                <a:tc>
                  <a:txBody>
                    <a:bodyPr/>
                    <a:lstStyle/>
                    <a:p>
                      <a:pPr>
                        <a:lnSpc>
                          <a:spcPct val="107000"/>
                        </a:lnSpc>
                        <a:spcAft>
                          <a:spcPts val="800"/>
                        </a:spcAft>
                      </a:pPr>
                      <a:r>
                        <a:rPr lang="sr-Cyrl-RS" sz="1100" b="0" i="1" dirty="0">
                          <a:solidFill>
                            <a:schemeClr val="tx1"/>
                          </a:solidFill>
                          <a:effectLst/>
                          <a:latin typeface="Segoe UI Light" panose="020B0502040204020203" pitchFamily="34" charset="0"/>
                          <a:cs typeface="Segoe UI Light" panose="020B0502040204020203" pitchFamily="34" charset="0"/>
                        </a:rPr>
                        <a:t>Дугорочна стопа раста у </a:t>
                      </a:r>
                      <a:r>
                        <a:rPr lang="sr-Cyrl-RS" sz="1100" b="0" i="1" dirty="0" err="1">
                          <a:solidFill>
                            <a:schemeClr val="tx1"/>
                          </a:solidFill>
                          <a:effectLst/>
                          <a:latin typeface="Segoe UI Light" panose="020B0502040204020203" pitchFamily="34" charset="0"/>
                          <a:cs typeface="Segoe UI Light" panose="020B0502040204020203" pitchFamily="34" charset="0"/>
                        </a:rPr>
                        <a:t>резидуалу</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i="1" dirty="0">
                          <a:solidFill>
                            <a:schemeClr val="tx1"/>
                          </a:solidFill>
                          <a:effectLst/>
                          <a:latin typeface="Segoe UI Light" panose="020B0502040204020203" pitchFamily="34" charset="0"/>
                          <a:cs typeface="Segoe UI Light" panose="020B0502040204020203" pitchFamily="34" charset="0"/>
                        </a:rPr>
                        <a:t>2%</a:t>
                      </a:r>
                      <a:endParaRPr lang="en-US" sz="110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extLst>
                  <a:ext uri="{0D108BD9-81ED-4DB2-BD59-A6C34878D82A}">
                    <a16:rowId xmlns:a16="http://schemas.microsoft.com/office/drawing/2014/main" val="881285058"/>
                  </a:ext>
                </a:extLst>
              </a:tr>
              <a:tr h="162750">
                <a:tc>
                  <a:txBody>
                    <a:bodyPr/>
                    <a:lstStyle/>
                    <a:p>
                      <a:pPr>
                        <a:lnSpc>
                          <a:spcPct val="107000"/>
                        </a:lnSpc>
                        <a:spcAft>
                          <a:spcPts val="800"/>
                        </a:spcAft>
                      </a:pPr>
                      <a:r>
                        <a:rPr lang="sr-Cyrl-RS" sz="1100" b="0" i="1" dirty="0">
                          <a:solidFill>
                            <a:schemeClr val="tx1"/>
                          </a:solidFill>
                          <a:effectLst/>
                          <a:latin typeface="Segoe UI Light" panose="020B0502040204020203" pitchFamily="34" charset="0"/>
                          <a:cs typeface="Segoe UI Light" panose="020B0502040204020203" pitchFamily="34" charset="0"/>
                        </a:rPr>
                        <a:t>Стопа капитализације</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i="1" dirty="0">
                          <a:solidFill>
                            <a:schemeClr val="tx1"/>
                          </a:solidFill>
                          <a:effectLst/>
                          <a:latin typeface="Segoe UI Light" panose="020B0502040204020203" pitchFamily="34" charset="0"/>
                          <a:cs typeface="Segoe UI Light" panose="020B0502040204020203" pitchFamily="34" charset="0"/>
                        </a:rPr>
                        <a:t>12</a:t>
                      </a:r>
                      <a:r>
                        <a:rPr lang="sr-Cyrl-RS" sz="1100" i="1" dirty="0">
                          <a:solidFill>
                            <a:schemeClr val="tx1"/>
                          </a:solidFill>
                          <a:effectLst/>
                          <a:latin typeface="Segoe UI Light" panose="020B0502040204020203" pitchFamily="34" charset="0"/>
                          <a:cs typeface="Segoe UI Light" panose="020B0502040204020203" pitchFamily="34" charset="0"/>
                        </a:rPr>
                        <a:t>,</a:t>
                      </a:r>
                      <a:r>
                        <a:rPr lang="en-US" sz="1100" i="1" dirty="0">
                          <a:solidFill>
                            <a:schemeClr val="tx1"/>
                          </a:solidFill>
                          <a:effectLst/>
                          <a:latin typeface="Segoe UI Light" panose="020B0502040204020203" pitchFamily="34" charset="0"/>
                          <a:cs typeface="Segoe UI Light" panose="020B0502040204020203" pitchFamily="34" charset="0"/>
                        </a:rPr>
                        <a:t>11%</a:t>
                      </a:r>
                      <a:endParaRPr lang="en-US" sz="110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extLst>
                  <a:ext uri="{0D108BD9-81ED-4DB2-BD59-A6C34878D82A}">
                    <a16:rowId xmlns:a16="http://schemas.microsoft.com/office/drawing/2014/main" val="2147319256"/>
                  </a:ext>
                </a:extLst>
              </a:tr>
              <a:tr h="0">
                <a:tc>
                  <a:txBody>
                    <a:bodyPr/>
                    <a:lstStyle/>
                    <a:p>
                      <a:pPr>
                        <a:lnSpc>
                          <a:spcPct val="107000"/>
                        </a:lnSpc>
                        <a:spcAft>
                          <a:spcPts val="800"/>
                        </a:spcAft>
                      </a:pPr>
                      <a:r>
                        <a:rPr lang="sr-Cyrl-RS" sz="1100" dirty="0">
                          <a:solidFill>
                            <a:schemeClr val="tx1"/>
                          </a:solidFill>
                          <a:effectLst/>
                          <a:latin typeface="Segoe UI Light" panose="020B0502040204020203" pitchFamily="34" charset="0"/>
                          <a:cs typeface="Segoe UI Light" panose="020B0502040204020203" pitchFamily="34" charset="0"/>
                        </a:rPr>
                        <a:t>Капитализовани нето новчани ток у </a:t>
                      </a:r>
                      <a:r>
                        <a:rPr lang="sr-Cyrl-RS" sz="1100" dirty="0" err="1">
                          <a:solidFill>
                            <a:schemeClr val="tx1"/>
                          </a:solidFill>
                          <a:effectLst/>
                          <a:latin typeface="Segoe UI Light" panose="020B0502040204020203" pitchFamily="34" charset="0"/>
                          <a:cs typeface="Segoe UI Light" panose="020B0502040204020203" pitchFamily="34" charset="0"/>
                        </a:rPr>
                        <a:t>резидуалу</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14.477</a:t>
                      </a:r>
                      <a:r>
                        <a:rPr lang="en-US" sz="1100" dirty="0">
                          <a:solidFill>
                            <a:schemeClr val="tx1"/>
                          </a:solidFill>
                          <a:effectLst/>
                          <a:latin typeface="Segoe UI Light" panose="020B0502040204020203" pitchFamily="34" charset="0"/>
                          <a:cs typeface="Segoe UI Light" panose="020B0502040204020203" pitchFamily="34" charset="0"/>
                        </a:rPr>
                        <a:t>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extLst>
                  <a:ext uri="{0D108BD9-81ED-4DB2-BD59-A6C34878D82A}">
                    <a16:rowId xmlns:a16="http://schemas.microsoft.com/office/drawing/2014/main" val="21269206"/>
                  </a:ext>
                </a:extLst>
              </a:tr>
              <a:tr h="159824">
                <a:tc>
                  <a:txBody>
                    <a:bodyPr/>
                    <a:lstStyle/>
                    <a:p>
                      <a:pPr>
                        <a:lnSpc>
                          <a:spcPct val="107000"/>
                        </a:lnSpc>
                        <a:spcAft>
                          <a:spcPts val="800"/>
                        </a:spcAft>
                      </a:pPr>
                      <a:r>
                        <a:rPr lang="sr-Cyrl-RS" sz="1100" b="0" i="1" dirty="0" err="1">
                          <a:solidFill>
                            <a:schemeClr val="tx1"/>
                          </a:solidFill>
                          <a:effectLst/>
                          <a:latin typeface="Segoe UI Light" panose="020B0502040204020203" pitchFamily="34" charset="0"/>
                          <a:cs typeface="Segoe UI Light" panose="020B0502040204020203" pitchFamily="34" charset="0"/>
                        </a:rPr>
                        <a:t>Диксонтни</a:t>
                      </a:r>
                      <a:r>
                        <a:rPr lang="sr-Cyrl-RS" sz="1100" b="0" i="1" dirty="0">
                          <a:solidFill>
                            <a:schemeClr val="tx1"/>
                          </a:solidFill>
                          <a:effectLst/>
                          <a:latin typeface="Segoe UI Light" panose="020B0502040204020203" pitchFamily="34" charset="0"/>
                          <a:cs typeface="Segoe UI Light" panose="020B0502040204020203" pitchFamily="34" charset="0"/>
                        </a:rPr>
                        <a:t> фактор у </a:t>
                      </a:r>
                      <a:r>
                        <a:rPr lang="en-US" sz="1100" b="0" i="1" dirty="0">
                          <a:solidFill>
                            <a:schemeClr val="tx1"/>
                          </a:solidFill>
                          <a:effectLst/>
                          <a:latin typeface="Segoe UI Light" panose="020B0502040204020203" pitchFamily="34" charset="0"/>
                          <a:cs typeface="Segoe UI Light" panose="020B0502040204020203" pitchFamily="34" charset="0"/>
                        </a:rPr>
                        <a:t>2025</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i="1" dirty="0">
                          <a:solidFill>
                            <a:schemeClr val="tx1"/>
                          </a:solidFill>
                          <a:effectLst/>
                          <a:latin typeface="Segoe UI Light" panose="020B0502040204020203" pitchFamily="34" charset="0"/>
                          <a:cs typeface="Segoe UI Light" panose="020B0502040204020203" pitchFamily="34" charset="0"/>
                        </a:rPr>
                        <a:t>0</a:t>
                      </a:r>
                      <a:r>
                        <a:rPr lang="sr-Cyrl-RS" sz="1100" i="1" dirty="0">
                          <a:solidFill>
                            <a:schemeClr val="tx1"/>
                          </a:solidFill>
                          <a:effectLst/>
                          <a:latin typeface="Segoe UI Light" panose="020B0502040204020203" pitchFamily="34" charset="0"/>
                          <a:cs typeface="Segoe UI Light" panose="020B0502040204020203" pitchFamily="34" charset="0"/>
                        </a:rPr>
                        <a:t>,</a:t>
                      </a:r>
                      <a:r>
                        <a:rPr lang="en-US" sz="1100" i="1" dirty="0">
                          <a:solidFill>
                            <a:schemeClr val="tx1"/>
                          </a:solidFill>
                          <a:effectLst/>
                          <a:latin typeface="Segoe UI Light" panose="020B0502040204020203" pitchFamily="34" charset="0"/>
                          <a:cs typeface="Segoe UI Light" panose="020B0502040204020203" pitchFamily="34" charset="0"/>
                        </a:rPr>
                        <a:t>326</a:t>
                      </a:r>
                      <a:endParaRPr lang="en-US" sz="110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extLst>
                  <a:ext uri="{0D108BD9-81ED-4DB2-BD59-A6C34878D82A}">
                    <a16:rowId xmlns:a16="http://schemas.microsoft.com/office/drawing/2014/main" val="1969246895"/>
                  </a:ext>
                </a:extLst>
              </a:tr>
              <a:tr h="162750">
                <a:tc>
                  <a:txBody>
                    <a:bodyPr/>
                    <a:lstStyle/>
                    <a:p>
                      <a:pPr>
                        <a:lnSpc>
                          <a:spcPct val="107000"/>
                        </a:lnSpc>
                        <a:spcAft>
                          <a:spcPts val="800"/>
                        </a:spcAft>
                      </a:pPr>
                      <a:r>
                        <a:rPr lang="sr-Cyrl-RS" sz="1100" dirty="0">
                          <a:solidFill>
                            <a:schemeClr val="tx1"/>
                          </a:solidFill>
                          <a:effectLst/>
                          <a:latin typeface="Segoe UI Light" panose="020B0502040204020203" pitchFamily="34" charset="0"/>
                          <a:cs typeface="Segoe UI Light" panose="020B0502040204020203" pitchFamily="34" charset="0"/>
                        </a:rPr>
                        <a:t>Садашња вредност </a:t>
                      </a:r>
                      <a:r>
                        <a:rPr lang="sr-Cyrl-RS" sz="1100" dirty="0" err="1">
                          <a:solidFill>
                            <a:schemeClr val="tx1"/>
                          </a:solidFill>
                          <a:effectLst/>
                          <a:latin typeface="Segoe UI Light" panose="020B0502040204020203" pitchFamily="34" charset="0"/>
                          <a:cs typeface="Segoe UI Light" panose="020B0502040204020203" pitchFamily="34" charset="0"/>
                        </a:rPr>
                        <a:t>резидуала</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4.713 </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extLst>
                  <a:ext uri="{0D108BD9-81ED-4DB2-BD59-A6C34878D82A}">
                    <a16:rowId xmlns:a16="http://schemas.microsoft.com/office/drawing/2014/main" val="934242865"/>
                  </a:ext>
                </a:extLst>
              </a:tr>
              <a:tr h="0">
                <a:tc>
                  <a:txBody>
                    <a:bodyPr/>
                    <a:lstStyle/>
                    <a:p>
                      <a:pPr>
                        <a:lnSpc>
                          <a:spcPct val="107000"/>
                        </a:lnSpc>
                        <a:spcAft>
                          <a:spcPts val="800"/>
                        </a:spcAft>
                      </a:pPr>
                      <a:r>
                        <a:rPr lang="sr-Cyrl-RS" sz="1100" dirty="0">
                          <a:solidFill>
                            <a:schemeClr val="tx1"/>
                          </a:solidFill>
                          <a:effectLst/>
                          <a:latin typeface="Segoe UI Light" panose="020B0502040204020203" pitchFamily="34" charset="0"/>
                          <a:cs typeface="Segoe UI Light" panose="020B0502040204020203" pitchFamily="34" charset="0"/>
                        </a:rPr>
                        <a:t>Процењена вредност инвестираног капитала</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11.751 </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extLst>
                  <a:ext uri="{0D108BD9-81ED-4DB2-BD59-A6C34878D82A}">
                    <a16:rowId xmlns:a16="http://schemas.microsoft.com/office/drawing/2014/main" val="1491556537"/>
                  </a:ext>
                </a:extLst>
              </a:tr>
              <a:tr h="162750">
                <a:tc>
                  <a:txBody>
                    <a:bodyPr/>
                    <a:lstStyle/>
                    <a:p>
                      <a:pPr>
                        <a:lnSpc>
                          <a:spcPct val="107000"/>
                        </a:lnSpc>
                        <a:spcAft>
                          <a:spcPts val="800"/>
                        </a:spcAft>
                      </a:pPr>
                      <a:r>
                        <a:rPr lang="sr-Cyrl-RS" sz="1100" b="0" i="1" dirty="0">
                          <a:solidFill>
                            <a:schemeClr val="tx1"/>
                          </a:solidFill>
                          <a:effectLst/>
                          <a:latin typeface="Segoe UI Light" panose="020B0502040204020203" pitchFamily="34" charset="0"/>
                          <a:cs typeface="Segoe UI Light" panose="020B0502040204020203" pitchFamily="34" charset="0"/>
                        </a:rPr>
                        <a:t>Увећана за</a:t>
                      </a:r>
                      <a:r>
                        <a:rPr lang="en-US" sz="1100" b="0" i="1" dirty="0">
                          <a:solidFill>
                            <a:schemeClr val="tx1"/>
                          </a:solidFill>
                          <a:effectLst/>
                          <a:latin typeface="Segoe UI Light" panose="020B0502040204020203" pitchFamily="34" charset="0"/>
                          <a:cs typeface="Segoe UI Light" panose="020B0502040204020203" pitchFamily="34" charset="0"/>
                        </a:rPr>
                        <a:t>:</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extLst>
                  <a:ext uri="{0D108BD9-81ED-4DB2-BD59-A6C34878D82A}">
                    <a16:rowId xmlns:a16="http://schemas.microsoft.com/office/drawing/2014/main" val="1598231150"/>
                  </a:ext>
                </a:extLst>
              </a:tr>
              <a:tr h="162750">
                <a:tc>
                  <a:txBody>
                    <a:bodyPr/>
                    <a:lstStyle/>
                    <a:p>
                      <a:pPr>
                        <a:lnSpc>
                          <a:spcPct val="107000"/>
                        </a:lnSpc>
                        <a:spcAft>
                          <a:spcPts val="800"/>
                        </a:spcAft>
                      </a:pPr>
                      <a:r>
                        <a:rPr lang="sr-Cyrl-RS" sz="1100" b="0" i="1" dirty="0">
                          <a:solidFill>
                            <a:schemeClr val="tx1"/>
                          </a:solidFill>
                          <a:effectLst/>
                          <a:latin typeface="Segoe UI Light" panose="020B0502040204020203" pitchFamily="34" charset="0"/>
                          <a:cs typeface="Segoe UI Light" panose="020B0502040204020203" pitchFamily="34" charset="0"/>
                        </a:rPr>
                        <a:t>Непословну имовину</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376</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extLst>
                  <a:ext uri="{0D108BD9-81ED-4DB2-BD59-A6C34878D82A}">
                    <a16:rowId xmlns:a16="http://schemas.microsoft.com/office/drawing/2014/main" val="1437196623"/>
                  </a:ext>
                </a:extLst>
              </a:tr>
              <a:tr h="162750">
                <a:tc>
                  <a:txBody>
                    <a:bodyPr/>
                    <a:lstStyle/>
                    <a:p>
                      <a:pPr>
                        <a:lnSpc>
                          <a:spcPct val="107000"/>
                        </a:lnSpc>
                        <a:spcAft>
                          <a:spcPts val="800"/>
                        </a:spcAft>
                      </a:pPr>
                      <a:r>
                        <a:rPr lang="sr-Cyrl-RS" sz="1100" b="0" i="1" dirty="0">
                          <a:solidFill>
                            <a:schemeClr val="tx1"/>
                          </a:solidFill>
                          <a:effectLst/>
                          <a:latin typeface="Segoe UI Light" panose="020B0502040204020203" pitchFamily="34" charset="0"/>
                          <a:cs typeface="Segoe UI Light" panose="020B0502040204020203" pitchFamily="34" charset="0"/>
                        </a:rPr>
                        <a:t>Нето вредност дуга</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dirty="0">
                          <a:solidFill>
                            <a:srgbClr val="C00000"/>
                          </a:solidFill>
                          <a:effectLst/>
                          <a:latin typeface="Segoe UI Light" panose="020B0502040204020203" pitchFamily="34" charset="0"/>
                          <a:cs typeface="Segoe UI Light" panose="020B0502040204020203" pitchFamily="34" charset="0"/>
                        </a:rPr>
                        <a:t>(90.830)</a:t>
                      </a:r>
                      <a:endParaRPr lang="en-US" sz="1100" dirty="0">
                        <a:solidFill>
                          <a:srgbClr val="C00000"/>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noFill/>
                  </a:tcPr>
                </a:tc>
                <a:tc>
                  <a:txBody>
                    <a:bodyPr/>
                    <a:lstStyle/>
                    <a:p>
                      <a:pP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noFill/>
                  </a:tcPr>
                </a:tc>
                <a:tc>
                  <a:txBody>
                    <a:bodyPr/>
                    <a:lstStyle/>
                    <a:p>
                      <a:pP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noFill/>
                  </a:tcPr>
                </a:tc>
                <a:tc>
                  <a:txBody>
                    <a:bodyPr/>
                    <a:lstStyle/>
                    <a:p>
                      <a:pP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noFill/>
                  </a:tcPr>
                </a:tc>
                <a:tc>
                  <a:txBody>
                    <a:bodyPr/>
                    <a:lstStyle/>
                    <a:p>
                      <a:pP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noFill/>
                  </a:tcPr>
                </a:tc>
                <a:tc>
                  <a:txBody>
                    <a:bodyPr/>
                    <a:lstStyle/>
                    <a:p>
                      <a:pP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noFill/>
                  </a:tcPr>
                </a:tc>
                <a:tc>
                  <a:txBody>
                    <a:bodyPr/>
                    <a:lstStyle/>
                    <a:p>
                      <a:pP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noFill/>
                  </a:tcPr>
                </a:tc>
                <a:tc>
                  <a:txBody>
                    <a:bodyPr/>
                    <a:lstStyle/>
                    <a:p>
                      <a:pP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noFill/>
                  </a:tcPr>
                </a:tc>
                <a:extLst>
                  <a:ext uri="{0D108BD9-81ED-4DB2-BD59-A6C34878D82A}">
                    <a16:rowId xmlns:a16="http://schemas.microsoft.com/office/drawing/2014/main" val="394402982"/>
                  </a:ext>
                </a:extLst>
              </a:tr>
              <a:tr h="0">
                <a:tc>
                  <a:txBody>
                    <a:bodyPr/>
                    <a:lstStyle/>
                    <a:p>
                      <a:pPr>
                        <a:lnSpc>
                          <a:spcPct val="107000"/>
                        </a:lnSpc>
                        <a:spcAft>
                          <a:spcPts val="800"/>
                        </a:spcAft>
                      </a:pPr>
                      <a:r>
                        <a:rPr lang="sr-Cyrl-RS" sz="1100" dirty="0">
                          <a:solidFill>
                            <a:schemeClr val="tx1"/>
                          </a:solidFill>
                          <a:effectLst/>
                          <a:latin typeface="Segoe UI Light" panose="020B0502040204020203" pitchFamily="34" charset="0"/>
                          <a:cs typeface="Segoe UI Light" panose="020B0502040204020203" pitchFamily="34" charset="0"/>
                        </a:rPr>
                        <a:t>Процењена вредност капитала</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gn="r">
                        <a:lnSpc>
                          <a:spcPct val="107000"/>
                        </a:lnSpc>
                        <a:spcAft>
                          <a:spcPts val="800"/>
                        </a:spcAft>
                      </a:pPr>
                      <a:r>
                        <a:rPr lang="en-US" sz="1100" b="1" dirty="0">
                          <a:solidFill>
                            <a:srgbClr val="C00000"/>
                          </a:solidFill>
                          <a:effectLst/>
                          <a:latin typeface="Segoe UI Light" panose="020B0502040204020203" pitchFamily="34" charset="0"/>
                          <a:cs typeface="Segoe UI Light" panose="020B0502040204020203" pitchFamily="34" charset="0"/>
                        </a:rPr>
                        <a:t>(78.704) </a:t>
                      </a:r>
                      <a:endParaRPr lang="en-US" sz="1100" b="1" dirty="0">
                        <a:solidFill>
                          <a:srgbClr val="C00000"/>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0610" marR="60610" marT="0" marB="0" anchor="b">
                    <a:solidFill>
                      <a:schemeClr val="accent4">
                        <a:lumMod val="25000"/>
                        <a:lumOff val="75000"/>
                      </a:schemeClr>
                    </a:solid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tc>
                  <a:txBody>
                    <a:bodyPr/>
                    <a:lstStyle/>
                    <a:p>
                      <a:pPr>
                        <a:lnSpc>
                          <a:spcPct val="107000"/>
                        </a:lnSpc>
                      </a:pPr>
                      <a:endParaRPr lang="en-US" sz="1100" dirty="0">
                        <a:solidFill>
                          <a:schemeClr val="tx1"/>
                        </a:solidFill>
                        <a:effectLst/>
                        <a:latin typeface="Segoe UI Light" panose="020B0502040204020203" pitchFamily="34" charset="0"/>
                        <a:cs typeface="Segoe UI Light" panose="020B0502040204020203" pitchFamily="34" charset="0"/>
                      </a:endParaRPr>
                    </a:p>
                  </a:txBody>
                  <a:tcPr marL="60610" marR="60610" marT="0" marB="0" anchor="b">
                    <a:noFill/>
                  </a:tcPr>
                </a:tc>
                <a:extLst>
                  <a:ext uri="{0D108BD9-81ED-4DB2-BD59-A6C34878D82A}">
                    <a16:rowId xmlns:a16="http://schemas.microsoft.com/office/drawing/2014/main" val="1020946372"/>
                  </a:ext>
                </a:extLst>
              </a:tr>
            </a:tbl>
          </a:graphicData>
        </a:graphic>
      </p:graphicFrame>
    </p:spTree>
    <p:extLst>
      <p:ext uri="{BB962C8B-B14F-4D97-AF65-F5344CB8AC3E}">
        <p14:creationId xmlns:p14="http://schemas.microsoft.com/office/powerpoint/2010/main" val="2151291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F801B2-7D51-47FD-A206-7280613AFB8C}"/>
              </a:ext>
            </a:extLst>
          </p:cNvPr>
          <p:cNvSpPr>
            <a:spLocks noGrp="1"/>
          </p:cNvSpPr>
          <p:nvPr>
            <p:ph type="title"/>
          </p:nvPr>
        </p:nvSpPr>
        <p:spPr/>
        <p:txBody>
          <a:bodyPr/>
          <a:lstStyle/>
          <a:p>
            <a:r>
              <a:rPr lang="sr-Cyrl-RS" dirty="0" err="1"/>
              <a:t>Приносни</a:t>
            </a:r>
            <a:r>
              <a:rPr lang="sr-Cyrl-RS" dirty="0"/>
              <a:t> приступ – сажетак (</a:t>
            </a:r>
            <a:r>
              <a:rPr lang="sr-Latn-RS" dirty="0"/>
              <a:t>IV)</a:t>
            </a:r>
            <a:r>
              <a:rPr lang="sr-Cyrl-RS" dirty="0"/>
              <a:t> </a:t>
            </a:r>
            <a:endParaRPr lang="en-US" dirty="0"/>
          </a:p>
        </p:txBody>
      </p:sp>
      <p:sp>
        <p:nvSpPr>
          <p:cNvPr id="5" name="TextBox 4">
            <a:extLst>
              <a:ext uri="{FF2B5EF4-FFF2-40B4-BE49-F238E27FC236}">
                <a16:creationId xmlns:a16="http://schemas.microsoft.com/office/drawing/2014/main" id="{9993F5F7-33CD-4E28-A3A7-5E84D3DC4645}"/>
              </a:ext>
            </a:extLst>
          </p:cNvPr>
          <p:cNvSpPr txBox="1"/>
          <p:nvPr/>
        </p:nvSpPr>
        <p:spPr>
          <a:xfrm>
            <a:off x="1368572" y="1303390"/>
            <a:ext cx="9051393" cy="307777"/>
          </a:xfrm>
          <a:prstGeom prst="rect">
            <a:avLst/>
          </a:prstGeom>
          <a:noFill/>
        </p:spPr>
        <p:txBody>
          <a:bodyPr wrap="square">
            <a:spAutoFit/>
          </a:bodyPr>
          <a:lstStyle/>
          <a:p>
            <a:pPr marL="488950" lvl="3" algn="just">
              <a:spcBef>
                <a:spcPts val="600"/>
              </a:spcBef>
              <a:spcAft>
                <a:spcPts val="600"/>
              </a:spcAft>
              <a:buClr>
                <a:schemeClr val="tx2">
                  <a:lumMod val="50000"/>
                  <a:lumOff val="50000"/>
                </a:schemeClr>
              </a:buClr>
              <a:tabLst>
                <a:tab pos="8402638" algn="r"/>
              </a:tabLst>
            </a:pPr>
            <a:r>
              <a:rPr lang="ru-RU" sz="1400" dirty="0">
                <a:cs typeface="Arial"/>
              </a:rPr>
              <a:t>Стрес тест процењене вредности </a:t>
            </a:r>
            <a:r>
              <a:rPr lang="sr-Cyrl-RS" sz="1400" dirty="0">
                <a:cs typeface="Arial"/>
              </a:rPr>
              <a:t>инвестираног капитала Алфа АД</a:t>
            </a:r>
            <a:r>
              <a:rPr lang="ru-RU" sz="1400" dirty="0">
                <a:cs typeface="Arial"/>
              </a:rPr>
              <a:t> у стечају као</a:t>
            </a:r>
            <a:r>
              <a:rPr lang="sr-Latn-RS" sz="1400" dirty="0">
                <a:cs typeface="Arial"/>
              </a:rPr>
              <a:t> </a:t>
            </a:r>
            <a:r>
              <a:rPr lang="sr-Latn-RS" sz="1400" dirty="0" err="1">
                <a:cs typeface="Arial"/>
              </a:rPr>
              <a:t>going</a:t>
            </a:r>
            <a:r>
              <a:rPr lang="sr-Latn-RS" sz="1400" dirty="0">
                <a:cs typeface="Arial"/>
              </a:rPr>
              <a:t> </a:t>
            </a:r>
            <a:r>
              <a:rPr lang="sr-Latn-RS" sz="1400" dirty="0" err="1">
                <a:cs typeface="Arial"/>
              </a:rPr>
              <a:t>concern</a:t>
            </a:r>
            <a:endParaRPr lang="en-US" sz="1400" dirty="0">
              <a:latin typeface="Andes" panose="02000000000000000000" pitchFamily="50" charset="0"/>
              <a:cs typeface="Arial"/>
            </a:endParaRPr>
          </a:p>
        </p:txBody>
      </p:sp>
      <p:sp>
        <p:nvSpPr>
          <p:cNvPr id="7" name="TextBox 6">
            <a:extLst>
              <a:ext uri="{FF2B5EF4-FFF2-40B4-BE49-F238E27FC236}">
                <a16:creationId xmlns:a16="http://schemas.microsoft.com/office/drawing/2014/main" id="{99097960-36F2-40FA-A571-CEC67DAA15F5}"/>
              </a:ext>
            </a:extLst>
          </p:cNvPr>
          <p:cNvSpPr txBox="1"/>
          <p:nvPr/>
        </p:nvSpPr>
        <p:spPr>
          <a:xfrm>
            <a:off x="1826485" y="3260675"/>
            <a:ext cx="8539031" cy="307777"/>
          </a:xfrm>
          <a:prstGeom prst="rect">
            <a:avLst/>
          </a:prstGeom>
          <a:noFill/>
        </p:spPr>
        <p:txBody>
          <a:bodyPr wrap="square">
            <a:spAutoFit/>
          </a:bodyPr>
          <a:lstStyle/>
          <a:p>
            <a:pPr marL="488950" lvl="3" algn="just">
              <a:spcBef>
                <a:spcPts val="600"/>
              </a:spcBef>
              <a:spcAft>
                <a:spcPts val="600"/>
              </a:spcAft>
              <a:buClr>
                <a:schemeClr val="tx2">
                  <a:lumMod val="50000"/>
                  <a:lumOff val="50000"/>
                </a:schemeClr>
              </a:buClr>
              <a:tabLst>
                <a:tab pos="8402638" algn="r"/>
              </a:tabLst>
            </a:pPr>
            <a:r>
              <a:rPr lang="ru-RU" sz="1400" dirty="0">
                <a:cs typeface="Arial"/>
              </a:rPr>
              <a:t>Стрес тест процењене вредности </a:t>
            </a:r>
            <a:r>
              <a:rPr lang="sr-Cyrl-RS" sz="1400" dirty="0">
                <a:cs typeface="Arial"/>
              </a:rPr>
              <a:t>капитала Алфа АД</a:t>
            </a:r>
            <a:r>
              <a:rPr lang="ru-RU" sz="1400" dirty="0">
                <a:cs typeface="Arial"/>
              </a:rPr>
              <a:t> у стечају као</a:t>
            </a:r>
            <a:r>
              <a:rPr lang="sr-Latn-RS" sz="1400" dirty="0">
                <a:cs typeface="Arial"/>
              </a:rPr>
              <a:t> </a:t>
            </a:r>
            <a:r>
              <a:rPr lang="sr-Latn-RS" sz="1400" dirty="0" err="1">
                <a:cs typeface="Arial"/>
              </a:rPr>
              <a:t>going</a:t>
            </a:r>
            <a:r>
              <a:rPr lang="sr-Latn-RS" sz="1400" dirty="0">
                <a:cs typeface="Arial"/>
              </a:rPr>
              <a:t> </a:t>
            </a:r>
            <a:r>
              <a:rPr lang="sr-Latn-RS" sz="1400" dirty="0" err="1">
                <a:cs typeface="Arial"/>
              </a:rPr>
              <a:t>concern</a:t>
            </a:r>
            <a:endParaRPr lang="en-US" sz="1400" dirty="0">
              <a:latin typeface="Andes" panose="02000000000000000000" pitchFamily="50" charset="0"/>
              <a:cs typeface="Arial"/>
            </a:endParaRPr>
          </a:p>
        </p:txBody>
      </p:sp>
      <p:graphicFrame>
        <p:nvGraphicFramePr>
          <p:cNvPr id="8" name="Table 7">
            <a:extLst>
              <a:ext uri="{FF2B5EF4-FFF2-40B4-BE49-F238E27FC236}">
                <a16:creationId xmlns:a16="http://schemas.microsoft.com/office/drawing/2014/main" id="{326A77BE-2009-4C4F-9729-06DE22036A95}"/>
              </a:ext>
            </a:extLst>
          </p:cNvPr>
          <p:cNvGraphicFramePr>
            <a:graphicFrameLocks noGrp="1"/>
          </p:cNvGraphicFramePr>
          <p:nvPr>
            <p:extLst>
              <p:ext uri="{D42A27DB-BD31-4B8C-83A1-F6EECF244321}">
                <p14:modId xmlns:p14="http://schemas.microsoft.com/office/powerpoint/2010/main" val="2704692117"/>
              </p:ext>
            </p:extLst>
          </p:nvPr>
        </p:nvGraphicFramePr>
        <p:xfrm>
          <a:off x="3729441" y="1611166"/>
          <a:ext cx="4329652" cy="1495620"/>
        </p:xfrm>
        <a:graphic>
          <a:graphicData uri="http://schemas.openxmlformats.org/drawingml/2006/table">
            <a:tbl>
              <a:tblPr firstRow="1" firstCol="1" bandRow="1">
                <a:tableStyleId>{5C22544A-7EE6-4342-B048-85BDC9FD1C3A}</a:tableStyleId>
              </a:tblPr>
              <a:tblGrid>
                <a:gridCol w="318567">
                  <a:extLst>
                    <a:ext uri="{9D8B030D-6E8A-4147-A177-3AD203B41FA5}">
                      <a16:colId xmlns:a16="http://schemas.microsoft.com/office/drawing/2014/main" val="1423091668"/>
                    </a:ext>
                  </a:extLst>
                </a:gridCol>
                <a:gridCol w="607038">
                  <a:extLst>
                    <a:ext uri="{9D8B030D-6E8A-4147-A177-3AD203B41FA5}">
                      <a16:colId xmlns:a16="http://schemas.microsoft.com/office/drawing/2014/main" val="3848356000"/>
                    </a:ext>
                  </a:extLst>
                </a:gridCol>
                <a:gridCol w="437990">
                  <a:extLst>
                    <a:ext uri="{9D8B030D-6E8A-4147-A177-3AD203B41FA5}">
                      <a16:colId xmlns:a16="http://schemas.microsoft.com/office/drawing/2014/main" val="3577571574"/>
                    </a:ext>
                  </a:extLst>
                </a:gridCol>
                <a:gridCol w="468746">
                  <a:extLst>
                    <a:ext uri="{9D8B030D-6E8A-4147-A177-3AD203B41FA5}">
                      <a16:colId xmlns:a16="http://schemas.microsoft.com/office/drawing/2014/main" val="2906339116"/>
                    </a:ext>
                  </a:extLst>
                </a:gridCol>
                <a:gridCol w="545566">
                  <a:extLst>
                    <a:ext uri="{9D8B030D-6E8A-4147-A177-3AD203B41FA5}">
                      <a16:colId xmlns:a16="http://schemas.microsoft.com/office/drawing/2014/main" val="1130275224"/>
                    </a:ext>
                  </a:extLst>
                </a:gridCol>
                <a:gridCol w="491779">
                  <a:extLst>
                    <a:ext uri="{9D8B030D-6E8A-4147-A177-3AD203B41FA5}">
                      <a16:colId xmlns:a16="http://schemas.microsoft.com/office/drawing/2014/main" val="3050680574"/>
                    </a:ext>
                  </a:extLst>
                </a:gridCol>
                <a:gridCol w="545566">
                  <a:extLst>
                    <a:ext uri="{9D8B030D-6E8A-4147-A177-3AD203B41FA5}">
                      <a16:colId xmlns:a16="http://schemas.microsoft.com/office/drawing/2014/main" val="3018390575"/>
                    </a:ext>
                  </a:extLst>
                </a:gridCol>
                <a:gridCol w="461042">
                  <a:extLst>
                    <a:ext uri="{9D8B030D-6E8A-4147-A177-3AD203B41FA5}">
                      <a16:colId xmlns:a16="http://schemas.microsoft.com/office/drawing/2014/main" val="1594980564"/>
                    </a:ext>
                  </a:extLst>
                </a:gridCol>
                <a:gridCol w="453358">
                  <a:extLst>
                    <a:ext uri="{9D8B030D-6E8A-4147-A177-3AD203B41FA5}">
                      <a16:colId xmlns:a16="http://schemas.microsoft.com/office/drawing/2014/main" val="3426143060"/>
                    </a:ext>
                  </a:extLst>
                </a:gridCol>
              </a:tblGrid>
              <a:tr h="82717">
                <a:tc rowSpan="9">
                  <a:txBody>
                    <a:bodyPr/>
                    <a:lstStyle/>
                    <a:p>
                      <a:pPr algn="ctr">
                        <a:lnSpc>
                          <a:spcPct val="107000"/>
                        </a:lnSpc>
                        <a:spcAft>
                          <a:spcPts val="800"/>
                        </a:spcAft>
                      </a:pPr>
                      <a:r>
                        <a:rPr lang="sr-Cyrl-R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Дугорочна стопа у </a:t>
                      </a:r>
                      <a:r>
                        <a:rPr lang="sr-Cyrl-RS" sz="1100" dirty="0" err="1">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резидуалу</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vert="vert270" anchor="ctr">
                    <a:solidFill>
                      <a:schemeClr val="accent4">
                        <a:lumMod val="25000"/>
                        <a:lumOff val="75000"/>
                      </a:schemeClr>
                    </a:solidFill>
                  </a:tcPr>
                </a:tc>
                <a:tc gridSpan="8">
                  <a:txBody>
                    <a:bodyPr/>
                    <a:lstStyle/>
                    <a:p>
                      <a:pPr algn="ctr">
                        <a:lnSpc>
                          <a:spcPct val="107000"/>
                        </a:lnSpc>
                        <a:spcAft>
                          <a:spcPts val="800"/>
                        </a:spcAft>
                      </a:pPr>
                      <a:r>
                        <a:rPr lang="sr-Cyrl-RS" sz="1100" dirty="0">
                          <a:solidFill>
                            <a:schemeClr val="tx1"/>
                          </a:solidFill>
                          <a:effectLst/>
                          <a:latin typeface="Segoe UI Light" panose="020B0502040204020203" pitchFamily="34" charset="0"/>
                          <a:cs typeface="Segoe UI Light" panose="020B0502040204020203" pitchFamily="34" charset="0"/>
                        </a:rPr>
                        <a:t>Дисконтна стопа</a:t>
                      </a:r>
                      <a:r>
                        <a:rPr lang="en-US" sz="1100" dirty="0">
                          <a:solidFill>
                            <a:schemeClr val="tx1"/>
                          </a:solidFill>
                          <a:effectLst/>
                          <a:latin typeface="Segoe UI Light" panose="020B0502040204020203" pitchFamily="34" charset="0"/>
                          <a:cs typeface="Segoe UI Light" panose="020B0502040204020203" pitchFamily="34" charset="0"/>
                        </a:rPr>
                        <a:t> (WACC)</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b">
                    <a:solidFill>
                      <a:schemeClr val="accent4">
                        <a:lumMod val="25000"/>
                        <a:lumOff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7069779"/>
                  </a:ext>
                </a:extLst>
              </a:tr>
              <a:tr h="0">
                <a:tc vMerge="1">
                  <a:txBody>
                    <a:bodyPr/>
                    <a:lstStyle/>
                    <a:p>
                      <a:endParaRPr lang="en-US"/>
                    </a:p>
                  </a:txBody>
                  <a:tcPr/>
                </a:tc>
                <a:tc>
                  <a:txBody>
                    <a:bodyPr/>
                    <a:lstStyle/>
                    <a:p>
                      <a:pPr algn="ct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12</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6%</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13</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1%</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13</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6%</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14</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1%</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14</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6%</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15</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1%</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15</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6%</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extLst>
                  <a:ext uri="{0D108BD9-81ED-4DB2-BD59-A6C34878D82A}">
                    <a16:rowId xmlns:a16="http://schemas.microsoft.com/office/drawing/2014/main" val="2618952136"/>
                  </a:ext>
                </a:extLst>
              </a:tr>
              <a:tr h="0">
                <a:tc vMerge="1">
                  <a:txBody>
                    <a:bodyPr/>
                    <a:lstStyle/>
                    <a:p>
                      <a:endParaRPr lang="en-US"/>
                    </a:p>
                  </a:txBody>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0</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5%</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11.751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11.564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11.391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11.231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11.083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10.944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10.815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extLst>
                  <a:ext uri="{0D108BD9-81ED-4DB2-BD59-A6C34878D82A}">
                    <a16:rowId xmlns:a16="http://schemas.microsoft.com/office/drawing/2014/main" val="829449975"/>
                  </a:ext>
                </a:extLst>
              </a:tr>
              <a:tr h="0">
                <a:tc vMerge="1">
                  <a:txBody>
                    <a:bodyPr/>
                    <a:lstStyle/>
                    <a:p>
                      <a:endParaRPr lang="en-US"/>
                    </a:p>
                  </a:txBody>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0%</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11.953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11.751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11.564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11.391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11.231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11.083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10.944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extLst>
                  <a:ext uri="{0D108BD9-81ED-4DB2-BD59-A6C34878D82A}">
                    <a16:rowId xmlns:a16="http://schemas.microsoft.com/office/drawing/2014/main" val="1588749340"/>
                  </a:ext>
                </a:extLst>
              </a:tr>
              <a:tr h="0">
                <a:tc vMerge="1">
                  <a:txBody>
                    <a:bodyPr/>
                    <a:lstStyle/>
                    <a:p>
                      <a:endParaRPr lang="en-US"/>
                    </a:p>
                  </a:txBody>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5%</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12.175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11.953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11.751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11.564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11.391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11.231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11.083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extLst>
                  <a:ext uri="{0D108BD9-81ED-4DB2-BD59-A6C34878D82A}">
                    <a16:rowId xmlns:a16="http://schemas.microsoft.com/office/drawing/2014/main" val="3235450618"/>
                  </a:ext>
                </a:extLst>
              </a:tr>
              <a:tr h="0">
                <a:tc vMerge="1">
                  <a:txBody>
                    <a:bodyPr/>
                    <a:lstStyle/>
                    <a:p>
                      <a:endParaRPr lang="en-US"/>
                    </a:p>
                  </a:txBody>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2</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0%</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12.417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12.175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11.953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11.751</a:t>
                      </a:r>
                      <a:r>
                        <a:rPr lang="en-US" sz="1100" dirty="0">
                          <a:solidFill>
                            <a:schemeClr val="tx1"/>
                          </a:solidFill>
                          <a:effectLst/>
                          <a:latin typeface="Segoe UI Light" panose="020B0502040204020203" pitchFamily="34" charset="0"/>
                          <a:cs typeface="Segoe UI Light" panose="020B0502040204020203" pitchFamily="34" charset="0"/>
                        </a:rPr>
                        <a:t>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no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11.564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11.391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11.231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extLst>
                  <a:ext uri="{0D108BD9-81ED-4DB2-BD59-A6C34878D82A}">
                    <a16:rowId xmlns:a16="http://schemas.microsoft.com/office/drawing/2014/main" val="969388089"/>
                  </a:ext>
                </a:extLst>
              </a:tr>
              <a:tr h="0">
                <a:tc vMerge="1">
                  <a:txBody>
                    <a:bodyPr/>
                    <a:lstStyle/>
                    <a:p>
                      <a:endParaRPr lang="en-US"/>
                    </a:p>
                  </a:txBody>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2</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5%</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12.682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12.417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12.175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11.953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11.751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11.564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11.391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extLst>
                  <a:ext uri="{0D108BD9-81ED-4DB2-BD59-A6C34878D82A}">
                    <a16:rowId xmlns:a16="http://schemas.microsoft.com/office/drawing/2014/main" val="3397259716"/>
                  </a:ext>
                </a:extLst>
              </a:tr>
              <a:tr h="0">
                <a:tc vMerge="1">
                  <a:txBody>
                    <a:bodyPr/>
                    <a:lstStyle/>
                    <a:p>
                      <a:endParaRPr lang="en-US"/>
                    </a:p>
                  </a:txBody>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3</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0%</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12.976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12.682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12.417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12.175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11.953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11.751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11.564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extLst>
                  <a:ext uri="{0D108BD9-81ED-4DB2-BD59-A6C34878D82A}">
                    <a16:rowId xmlns:a16="http://schemas.microsoft.com/office/drawing/2014/main" val="569406241"/>
                  </a:ext>
                </a:extLst>
              </a:tr>
              <a:tr h="0">
                <a:tc vMerge="1">
                  <a:txBody>
                    <a:bodyPr/>
                    <a:lstStyle/>
                    <a:p>
                      <a:endParaRPr lang="en-US"/>
                    </a:p>
                  </a:txBody>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3</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5%</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13.302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12.976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12.682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12.417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12.175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11.953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11.751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extLst>
                  <a:ext uri="{0D108BD9-81ED-4DB2-BD59-A6C34878D82A}">
                    <a16:rowId xmlns:a16="http://schemas.microsoft.com/office/drawing/2014/main" val="1001385820"/>
                  </a:ext>
                </a:extLst>
              </a:tr>
            </a:tbl>
          </a:graphicData>
        </a:graphic>
      </p:graphicFrame>
      <p:graphicFrame>
        <p:nvGraphicFramePr>
          <p:cNvPr id="9" name="Table 8">
            <a:extLst>
              <a:ext uri="{FF2B5EF4-FFF2-40B4-BE49-F238E27FC236}">
                <a16:creationId xmlns:a16="http://schemas.microsoft.com/office/drawing/2014/main" id="{173BABCD-785F-413E-B9E6-C6CCD4C5CC3F}"/>
              </a:ext>
            </a:extLst>
          </p:cNvPr>
          <p:cNvGraphicFramePr>
            <a:graphicFrameLocks noGrp="1"/>
          </p:cNvGraphicFramePr>
          <p:nvPr>
            <p:extLst>
              <p:ext uri="{D42A27DB-BD31-4B8C-83A1-F6EECF244321}">
                <p14:modId xmlns:p14="http://schemas.microsoft.com/office/powerpoint/2010/main" val="2140534900"/>
              </p:ext>
            </p:extLst>
          </p:nvPr>
        </p:nvGraphicFramePr>
        <p:xfrm>
          <a:off x="2815259" y="3585420"/>
          <a:ext cx="5856188" cy="1495620"/>
        </p:xfrm>
        <a:graphic>
          <a:graphicData uri="http://schemas.openxmlformats.org/drawingml/2006/table">
            <a:tbl>
              <a:tblPr firstRow="1" firstCol="1" bandRow="1">
                <a:tableStyleId>{5C22544A-7EE6-4342-B048-85BDC9FD1C3A}</a:tableStyleId>
              </a:tblPr>
              <a:tblGrid>
                <a:gridCol w="430886">
                  <a:extLst>
                    <a:ext uri="{9D8B030D-6E8A-4147-A177-3AD203B41FA5}">
                      <a16:colId xmlns:a16="http://schemas.microsoft.com/office/drawing/2014/main" val="1423091668"/>
                    </a:ext>
                  </a:extLst>
                </a:gridCol>
                <a:gridCol w="568992">
                  <a:extLst>
                    <a:ext uri="{9D8B030D-6E8A-4147-A177-3AD203B41FA5}">
                      <a16:colId xmlns:a16="http://schemas.microsoft.com/office/drawing/2014/main" val="3848356000"/>
                    </a:ext>
                  </a:extLst>
                </a:gridCol>
                <a:gridCol w="737668">
                  <a:extLst>
                    <a:ext uri="{9D8B030D-6E8A-4147-A177-3AD203B41FA5}">
                      <a16:colId xmlns:a16="http://schemas.microsoft.com/office/drawing/2014/main" val="3577571574"/>
                    </a:ext>
                  </a:extLst>
                </a:gridCol>
                <a:gridCol w="699247">
                  <a:extLst>
                    <a:ext uri="{9D8B030D-6E8A-4147-A177-3AD203B41FA5}">
                      <a16:colId xmlns:a16="http://schemas.microsoft.com/office/drawing/2014/main" val="2906339116"/>
                    </a:ext>
                  </a:extLst>
                </a:gridCol>
                <a:gridCol w="737667">
                  <a:extLst>
                    <a:ext uri="{9D8B030D-6E8A-4147-A177-3AD203B41FA5}">
                      <a16:colId xmlns:a16="http://schemas.microsoft.com/office/drawing/2014/main" val="1130275224"/>
                    </a:ext>
                  </a:extLst>
                </a:gridCol>
                <a:gridCol w="707011">
                  <a:extLst>
                    <a:ext uri="{9D8B030D-6E8A-4147-A177-3AD203B41FA5}">
                      <a16:colId xmlns:a16="http://schemas.microsoft.com/office/drawing/2014/main" val="3050680574"/>
                    </a:ext>
                  </a:extLst>
                </a:gridCol>
                <a:gridCol w="737920">
                  <a:extLst>
                    <a:ext uri="{9D8B030D-6E8A-4147-A177-3AD203B41FA5}">
                      <a16:colId xmlns:a16="http://schemas.microsoft.com/office/drawing/2014/main" val="3018390575"/>
                    </a:ext>
                  </a:extLst>
                </a:gridCol>
                <a:gridCol w="623595">
                  <a:extLst>
                    <a:ext uri="{9D8B030D-6E8A-4147-A177-3AD203B41FA5}">
                      <a16:colId xmlns:a16="http://schemas.microsoft.com/office/drawing/2014/main" val="1594980564"/>
                    </a:ext>
                  </a:extLst>
                </a:gridCol>
                <a:gridCol w="613202">
                  <a:extLst>
                    <a:ext uri="{9D8B030D-6E8A-4147-A177-3AD203B41FA5}">
                      <a16:colId xmlns:a16="http://schemas.microsoft.com/office/drawing/2014/main" val="3426143060"/>
                    </a:ext>
                  </a:extLst>
                </a:gridCol>
              </a:tblGrid>
              <a:tr h="69570">
                <a:tc rowSpan="9">
                  <a:txBody>
                    <a:bodyPr/>
                    <a:lstStyle/>
                    <a:p>
                      <a:pPr algn="ctr">
                        <a:lnSpc>
                          <a:spcPct val="107000"/>
                        </a:lnSpc>
                        <a:spcAft>
                          <a:spcPts val="800"/>
                        </a:spcAft>
                      </a:pPr>
                      <a:r>
                        <a:rPr lang="sr-Cyrl-R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Дугорочна стопа у </a:t>
                      </a:r>
                      <a:r>
                        <a:rPr lang="sr-Cyrl-RS" sz="1100" dirty="0" err="1">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резидуалу</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vert="vert270" anchor="ctr">
                    <a:solidFill>
                      <a:schemeClr val="accent4">
                        <a:lumMod val="25000"/>
                        <a:lumOff val="75000"/>
                      </a:schemeClr>
                    </a:solidFill>
                  </a:tcPr>
                </a:tc>
                <a:tc gridSpan="8">
                  <a:txBody>
                    <a:bodyPr/>
                    <a:lstStyle/>
                    <a:p>
                      <a:pPr algn="ctr">
                        <a:lnSpc>
                          <a:spcPct val="107000"/>
                        </a:lnSpc>
                        <a:spcAft>
                          <a:spcPts val="800"/>
                        </a:spcAft>
                      </a:pPr>
                      <a:r>
                        <a:rPr lang="sr-Cyrl-RS" sz="1100" dirty="0">
                          <a:solidFill>
                            <a:schemeClr val="tx1"/>
                          </a:solidFill>
                          <a:effectLst/>
                          <a:latin typeface="Segoe UI Light" panose="020B0502040204020203" pitchFamily="34" charset="0"/>
                          <a:cs typeface="Segoe UI Light" panose="020B0502040204020203" pitchFamily="34" charset="0"/>
                        </a:rPr>
                        <a:t>Дисконтна стопа</a:t>
                      </a:r>
                      <a:r>
                        <a:rPr lang="en-US" sz="1100" dirty="0">
                          <a:solidFill>
                            <a:schemeClr val="tx1"/>
                          </a:solidFill>
                          <a:effectLst/>
                          <a:latin typeface="Segoe UI Light" panose="020B0502040204020203" pitchFamily="34" charset="0"/>
                          <a:cs typeface="Segoe UI Light" panose="020B0502040204020203" pitchFamily="34" charset="0"/>
                        </a:rPr>
                        <a:t> (WACC)</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b">
                    <a:solidFill>
                      <a:schemeClr val="accent4">
                        <a:lumMod val="25000"/>
                        <a:lumOff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7069779"/>
                  </a:ext>
                </a:extLst>
              </a:tr>
              <a:tr h="0">
                <a:tc vMerge="1">
                  <a:txBody>
                    <a:bodyPr/>
                    <a:lstStyle/>
                    <a:p>
                      <a:endParaRPr lang="en-US"/>
                    </a:p>
                  </a:txBody>
                  <a:tcPr/>
                </a:tc>
                <a:tc>
                  <a:txBody>
                    <a:bodyPr/>
                    <a:lstStyle/>
                    <a:p>
                      <a:pPr algn="ct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12</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6%</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13</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1%</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13</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6%</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14</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1%</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14</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6%</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15</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1%</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15</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6%</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extLst>
                  <a:ext uri="{0D108BD9-81ED-4DB2-BD59-A6C34878D82A}">
                    <a16:rowId xmlns:a16="http://schemas.microsoft.com/office/drawing/2014/main" val="2618952136"/>
                  </a:ext>
                </a:extLst>
              </a:tr>
              <a:tr h="0">
                <a:tc vMerge="1">
                  <a:txBody>
                    <a:bodyPr/>
                    <a:lstStyle/>
                    <a:p>
                      <a:endParaRPr lang="en-US"/>
                    </a:p>
                  </a:txBody>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0</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5%</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(78.704)</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(78.891)</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(79.063)</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(79.223)</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(79.372)</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(79.510)</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(79.639)</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extLst>
                  <a:ext uri="{0D108BD9-81ED-4DB2-BD59-A6C34878D82A}">
                    <a16:rowId xmlns:a16="http://schemas.microsoft.com/office/drawing/2014/main" val="829449975"/>
                  </a:ext>
                </a:extLst>
              </a:tr>
              <a:tr h="0">
                <a:tc vMerge="1">
                  <a:txBody>
                    <a:bodyPr/>
                    <a:lstStyle/>
                    <a:p>
                      <a:endParaRPr lang="en-US"/>
                    </a:p>
                  </a:txBody>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0%</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(78.501)</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(78.704)</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(78.891)</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(79.063)</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(79.223)</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(79.372)</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(79.510)</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extLst>
                  <a:ext uri="{0D108BD9-81ED-4DB2-BD59-A6C34878D82A}">
                    <a16:rowId xmlns:a16="http://schemas.microsoft.com/office/drawing/2014/main" val="1588749340"/>
                  </a:ext>
                </a:extLst>
              </a:tr>
              <a:tr h="0">
                <a:tc vMerge="1">
                  <a:txBody>
                    <a:bodyPr/>
                    <a:lstStyle/>
                    <a:p>
                      <a:endParaRPr lang="en-US"/>
                    </a:p>
                  </a:txBody>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5%</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(78.280)</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(78.501)</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(78.704)</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(78.891)</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(79.063)</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(79.223)</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(79.372)</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extLst>
                  <a:ext uri="{0D108BD9-81ED-4DB2-BD59-A6C34878D82A}">
                    <a16:rowId xmlns:a16="http://schemas.microsoft.com/office/drawing/2014/main" val="3235450618"/>
                  </a:ext>
                </a:extLst>
              </a:tr>
              <a:tr h="0">
                <a:tc vMerge="1">
                  <a:txBody>
                    <a:bodyPr/>
                    <a:lstStyle/>
                    <a:p>
                      <a:endParaRPr lang="en-US"/>
                    </a:p>
                  </a:txBody>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2</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0%</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(78.038)</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(78.280)</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(78.501)</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b="1"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(78.704)</a:t>
                      </a: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no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(78.891)</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(79.063)</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(79.223)</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extLst>
                  <a:ext uri="{0D108BD9-81ED-4DB2-BD59-A6C34878D82A}">
                    <a16:rowId xmlns:a16="http://schemas.microsoft.com/office/drawing/2014/main" val="969388089"/>
                  </a:ext>
                </a:extLst>
              </a:tr>
              <a:tr h="0">
                <a:tc vMerge="1">
                  <a:txBody>
                    <a:bodyPr/>
                    <a:lstStyle/>
                    <a:p>
                      <a:endParaRPr lang="en-US"/>
                    </a:p>
                  </a:txBody>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2</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5%</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(77.772)</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(78.038)</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(78.280)</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(78.501)</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(78.704)</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(78.891)</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(79.063)</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extLst>
                  <a:ext uri="{0D108BD9-81ED-4DB2-BD59-A6C34878D82A}">
                    <a16:rowId xmlns:a16="http://schemas.microsoft.com/office/drawing/2014/main" val="3397259716"/>
                  </a:ext>
                </a:extLst>
              </a:tr>
              <a:tr h="0">
                <a:tc vMerge="1">
                  <a:txBody>
                    <a:bodyPr/>
                    <a:lstStyle/>
                    <a:p>
                      <a:endParaRPr lang="en-US"/>
                    </a:p>
                  </a:txBody>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3</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0%</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(77.478)</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(77.772)</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(78.038)</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(78.280)</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(78.501)</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(78.704)</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(78.891)</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extLst>
                  <a:ext uri="{0D108BD9-81ED-4DB2-BD59-A6C34878D82A}">
                    <a16:rowId xmlns:a16="http://schemas.microsoft.com/office/drawing/2014/main" val="569406241"/>
                  </a:ext>
                </a:extLst>
              </a:tr>
              <a:tr h="0">
                <a:tc vMerge="1">
                  <a:txBody>
                    <a:bodyPr/>
                    <a:lstStyle/>
                    <a:p>
                      <a:endParaRPr lang="en-US"/>
                    </a:p>
                  </a:txBody>
                  <a:tcPr/>
                </a:tc>
                <a:tc>
                  <a:txBody>
                    <a:bodyPr/>
                    <a:lstStyle/>
                    <a:p>
                      <a:pPr algn="ct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3</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5%</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30805" marR="30805" marT="0" marB="0" anchor="ctr">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(77.153)</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(77.478)</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(77.772)</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(78.038)</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(78.280)</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(78.501)</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1000" dirty="0">
                          <a:solidFill>
                            <a:srgbClr val="C00000"/>
                          </a:solidFill>
                          <a:effectLst/>
                          <a:latin typeface="Segoe UI Light" panose="020B0502040204020203" pitchFamily="34" charset="0"/>
                          <a:ea typeface="Times New Roman" panose="02020603050405020304" pitchFamily="18" charset="0"/>
                          <a:cs typeface="Times New Roman" panose="02020603050405020304" pitchFamily="18" charset="0"/>
                        </a:rPr>
                        <a:t>(78.704)</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lumMod val="25000"/>
                        <a:lumOff val="75000"/>
                      </a:schemeClr>
                    </a:solidFill>
                  </a:tcPr>
                </a:tc>
                <a:extLst>
                  <a:ext uri="{0D108BD9-81ED-4DB2-BD59-A6C34878D82A}">
                    <a16:rowId xmlns:a16="http://schemas.microsoft.com/office/drawing/2014/main" val="1001385820"/>
                  </a:ext>
                </a:extLst>
              </a:tr>
            </a:tbl>
          </a:graphicData>
        </a:graphic>
      </p:graphicFrame>
    </p:spTree>
    <p:extLst>
      <p:ext uri="{BB962C8B-B14F-4D97-AF65-F5344CB8AC3E}">
        <p14:creationId xmlns:p14="http://schemas.microsoft.com/office/powerpoint/2010/main" val="208809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sr-Cyrl-RS" sz="5000" dirty="0"/>
              <a:t>Трошковни приступ</a:t>
            </a:r>
            <a:endParaRPr lang="bs-Latn-BA" sz="5000" dirty="0"/>
          </a:p>
        </p:txBody>
      </p:sp>
    </p:spTree>
    <p:extLst>
      <p:ext uri="{BB962C8B-B14F-4D97-AF65-F5344CB8AC3E}">
        <p14:creationId xmlns:p14="http://schemas.microsoft.com/office/powerpoint/2010/main" val="2407555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FFC19E-BF58-47C6-A005-BB8C1F529C69}"/>
              </a:ext>
            </a:extLst>
          </p:cNvPr>
          <p:cNvSpPr>
            <a:spLocks noGrp="1"/>
          </p:cNvSpPr>
          <p:nvPr>
            <p:ph sz="quarter" idx="10"/>
          </p:nvPr>
        </p:nvSpPr>
        <p:spPr/>
        <p:txBody>
          <a:bodyPr/>
          <a:lstStyle/>
          <a:p>
            <a:r>
              <a:rPr lang="sr-Latn-CS" dirty="0" err="1"/>
              <a:t>Трошковни</a:t>
            </a:r>
            <a:r>
              <a:rPr lang="sr-Latn-CS" dirty="0"/>
              <a:t> </a:t>
            </a:r>
            <a:r>
              <a:rPr lang="sr-Latn-CS" dirty="0" err="1"/>
              <a:t>приступ</a:t>
            </a:r>
            <a:r>
              <a:rPr lang="sr-Latn-CS" dirty="0"/>
              <a:t> </a:t>
            </a:r>
            <a:r>
              <a:rPr lang="sr-Latn-CS" dirty="0" err="1"/>
              <a:t>заснован</a:t>
            </a:r>
            <a:r>
              <a:rPr lang="sr-Latn-CS" dirty="0"/>
              <a:t> </a:t>
            </a:r>
            <a:r>
              <a:rPr lang="sr-Latn-CS" dirty="0" err="1"/>
              <a:t>је</a:t>
            </a:r>
            <a:r>
              <a:rPr lang="sr-Latn-CS" dirty="0"/>
              <a:t> </a:t>
            </a:r>
            <a:r>
              <a:rPr lang="sr-Latn-CS" dirty="0" err="1"/>
              <a:t>на</a:t>
            </a:r>
            <a:r>
              <a:rPr lang="sr-Latn-CS" dirty="0"/>
              <a:t> </a:t>
            </a:r>
            <a:r>
              <a:rPr lang="sr-Latn-CS" dirty="0" err="1"/>
              <a:t>логици</a:t>
            </a:r>
            <a:r>
              <a:rPr lang="sr-Latn-CS" dirty="0"/>
              <a:t> </a:t>
            </a:r>
            <a:r>
              <a:rPr lang="sr-Latn-CS" dirty="0" err="1"/>
              <a:t>принципа</a:t>
            </a:r>
            <a:r>
              <a:rPr lang="sr-Latn-CS" dirty="0"/>
              <a:t> </a:t>
            </a:r>
            <a:r>
              <a:rPr lang="sr-Latn-CS" dirty="0" err="1"/>
              <a:t>супституције</a:t>
            </a:r>
            <a:r>
              <a:rPr lang="sr-Latn-CS" dirty="0"/>
              <a:t>. </a:t>
            </a:r>
            <a:r>
              <a:rPr lang="sr-Cyrl-RS" dirty="0"/>
              <a:t>Идеја к</a:t>
            </a:r>
            <a:r>
              <a:rPr lang="sr-Latn-CS" dirty="0" err="1"/>
              <a:t>онцепт</a:t>
            </a:r>
            <a:r>
              <a:rPr lang="sr-Cyrl-RS" dirty="0"/>
              <a:t>а</a:t>
            </a:r>
            <a:r>
              <a:rPr lang="sr-Latn-CS" dirty="0"/>
              <a:t> </a:t>
            </a:r>
            <a:r>
              <a:rPr lang="sr-Latn-CS" dirty="0" err="1"/>
              <a:t>је</a:t>
            </a:r>
            <a:r>
              <a:rPr lang="sr-Latn-CS" dirty="0"/>
              <a:t> </a:t>
            </a:r>
            <a:r>
              <a:rPr lang="sr-Latn-CS" dirty="0" err="1"/>
              <a:t>да</a:t>
            </a:r>
            <a:r>
              <a:rPr lang="sr-Latn-CS" dirty="0"/>
              <a:t> </a:t>
            </a:r>
            <a:r>
              <a:rPr lang="sr-Cyrl-RS" dirty="0"/>
              <a:t>рационални</a:t>
            </a:r>
            <a:r>
              <a:rPr lang="sr-Latn-CS" dirty="0"/>
              <a:t> </a:t>
            </a:r>
            <a:r>
              <a:rPr lang="sr-Latn-CS" dirty="0" err="1"/>
              <a:t>инвеститори</a:t>
            </a:r>
            <a:r>
              <a:rPr lang="sr-Latn-CS" dirty="0"/>
              <a:t> </a:t>
            </a:r>
            <a:r>
              <a:rPr lang="sr-Latn-CS" dirty="0" err="1"/>
              <a:t>неће</a:t>
            </a:r>
            <a:r>
              <a:rPr lang="sr-Latn-CS" dirty="0"/>
              <a:t> </a:t>
            </a:r>
            <a:r>
              <a:rPr lang="sr-Latn-CS" dirty="0" err="1"/>
              <a:t>платити</a:t>
            </a:r>
            <a:r>
              <a:rPr lang="sr-Latn-CS" dirty="0"/>
              <a:t> </a:t>
            </a:r>
            <a:r>
              <a:rPr lang="sr-Latn-CS" dirty="0" err="1"/>
              <a:t>више</a:t>
            </a:r>
            <a:r>
              <a:rPr lang="sr-Latn-CS" dirty="0"/>
              <a:t> </a:t>
            </a:r>
            <a:r>
              <a:rPr lang="sr-Latn-CS" dirty="0" err="1"/>
              <a:t>за</a:t>
            </a:r>
            <a:r>
              <a:rPr lang="sr-Latn-CS" dirty="0"/>
              <a:t> </a:t>
            </a:r>
            <a:r>
              <a:rPr lang="sr-Latn-CS" dirty="0" err="1"/>
              <a:t>имовину</a:t>
            </a:r>
            <a:r>
              <a:rPr lang="sr-Latn-CS" dirty="0"/>
              <a:t> </a:t>
            </a:r>
            <a:r>
              <a:rPr lang="sr-Latn-CS" dirty="0" err="1"/>
              <a:t>него</a:t>
            </a:r>
            <a:r>
              <a:rPr lang="sr-Latn-CS" dirty="0"/>
              <a:t> </a:t>
            </a:r>
            <a:r>
              <a:rPr lang="sr-Latn-CS" dirty="0" err="1"/>
              <a:t>за</a:t>
            </a:r>
            <a:r>
              <a:rPr lang="sr-Latn-CS" dirty="0"/>
              <a:t> </a:t>
            </a:r>
            <a:r>
              <a:rPr lang="sr-Latn-CS" dirty="0" err="1"/>
              <a:t>заменску</a:t>
            </a:r>
            <a:r>
              <a:rPr lang="sr-Latn-CS" dirty="0"/>
              <a:t> </a:t>
            </a:r>
            <a:r>
              <a:rPr lang="sr-Latn-CS" dirty="0" err="1"/>
              <a:t>имовину</a:t>
            </a:r>
            <a:r>
              <a:rPr lang="sr-Latn-CS" dirty="0"/>
              <a:t> </a:t>
            </a:r>
            <a:r>
              <a:rPr lang="sr-Latn-CS" dirty="0" err="1"/>
              <a:t>еквивалентне</a:t>
            </a:r>
            <a:r>
              <a:rPr lang="sr-Latn-CS" dirty="0"/>
              <a:t> </a:t>
            </a:r>
            <a:r>
              <a:rPr lang="sr-Cyrl-RS" dirty="0"/>
              <a:t>вредности</a:t>
            </a:r>
            <a:r>
              <a:rPr lang="sr-Latn-CS" dirty="0"/>
              <a:t>. </a:t>
            </a:r>
            <a:r>
              <a:rPr lang="sr-Latn-CS" dirty="0" err="1"/>
              <a:t>Постоје</a:t>
            </a:r>
            <a:r>
              <a:rPr lang="sr-Latn-CS" dirty="0"/>
              <a:t> </a:t>
            </a:r>
            <a:r>
              <a:rPr lang="sr-Latn-CS" dirty="0" err="1"/>
              <a:t>две</a:t>
            </a:r>
            <a:r>
              <a:rPr lang="sr-Latn-CS" dirty="0"/>
              <a:t> </a:t>
            </a:r>
            <a:r>
              <a:rPr lang="sr-Latn-CS" dirty="0" err="1"/>
              <a:t>потенцијалне</a:t>
            </a:r>
            <a:r>
              <a:rPr lang="sr-Latn-CS" dirty="0"/>
              <a:t> </a:t>
            </a:r>
            <a:r>
              <a:rPr lang="sr-Latn-CS" dirty="0" err="1"/>
              <a:t>полазне</a:t>
            </a:r>
            <a:r>
              <a:rPr lang="sr-Latn-CS" dirty="0"/>
              <a:t> </a:t>
            </a:r>
            <a:r>
              <a:rPr lang="sr-Latn-CS" dirty="0" err="1"/>
              <a:t>тачке</a:t>
            </a:r>
            <a:r>
              <a:rPr lang="sr-Latn-CS" dirty="0"/>
              <a:t> </a:t>
            </a:r>
            <a:r>
              <a:rPr lang="sr-Latn-CS" dirty="0" err="1"/>
              <a:t>за</a:t>
            </a:r>
            <a:r>
              <a:rPr lang="sr-Latn-CS" dirty="0"/>
              <a:t> </a:t>
            </a:r>
            <a:r>
              <a:rPr lang="sr-Latn-CS" dirty="0" err="1"/>
              <a:t>трошковни</a:t>
            </a:r>
            <a:r>
              <a:rPr lang="sr-Latn-CS" dirty="0"/>
              <a:t> </a:t>
            </a:r>
            <a:r>
              <a:rPr lang="sr-Latn-CS" dirty="0" err="1"/>
              <a:t>приступ</a:t>
            </a:r>
            <a:r>
              <a:rPr lang="sr-Latn-CS" dirty="0"/>
              <a:t> </a:t>
            </a:r>
            <a:r>
              <a:rPr lang="sr-Latn-CS" dirty="0" err="1"/>
              <a:t>вредновању</a:t>
            </a:r>
            <a:r>
              <a:rPr lang="sr-Latn-CS" dirty="0"/>
              <a:t>: </a:t>
            </a:r>
            <a:r>
              <a:rPr lang="sr-Latn-CS" dirty="0" err="1"/>
              <a:t>трошкови</a:t>
            </a:r>
            <a:r>
              <a:rPr lang="sr-Latn-CS" dirty="0"/>
              <a:t> </a:t>
            </a:r>
            <a:r>
              <a:rPr lang="sr-Latn-CS" dirty="0" err="1"/>
              <a:t>репродукције</a:t>
            </a:r>
            <a:r>
              <a:rPr lang="sr-Latn-CS" dirty="0"/>
              <a:t> и </a:t>
            </a:r>
            <a:r>
              <a:rPr lang="sr-Latn-CS" dirty="0" err="1"/>
              <a:t>трошкови</a:t>
            </a:r>
            <a:r>
              <a:rPr lang="sr-Latn-CS" dirty="0"/>
              <a:t> </a:t>
            </a:r>
            <a:r>
              <a:rPr lang="sr-Latn-CS" dirty="0" err="1"/>
              <a:t>замене</a:t>
            </a:r>
            <a:r>
              <a:rPr lang="sr-Latn-CS" dirty="0"/>
              <a:t>.</a:t>
            </a:r>
            <a:endParaRPr lang="sr-Cyrl-RS" dirty="0"/>
          </a:p>
          <a:p>
            <a:pPr lvl="3"/>
            <a:r>
              <a:rPr lang="ru-RU" dirty="0"/>
              <a:t>Трошак репродукције је процењени трошак, у тренутним ценама, за стварање реплике предметног средства, користећи исте материјале, грађевинске технике и стандарде, дизајн и квалитет израде, и укључује све недостатке имовине, прекомерне адекватности и застарелост у овај тачно дупликат.</a:t>
            </a:r>
          </a:p>
          <a:p>
            <a:pPr lvl="3"/>
            <a:r>
              <a:rPr lang="ru-RU" dirty="0"/>
              <a:t>Трошак замене је трошак замене постојећег својства новим, еквивалентног корисног стања, од од ређеног датума. </a:t>
            </a:r>
          </a:p>
          <a:p>
            <a:pPr marL="546100" lvl="3" indent="0">
              <a:buNone/>
            </a:pPr>
            <a:r>
              <a:rPr lang="ru-RU" dirty="0"/>
              <a:t>148 / 5000</a:t>
            </a:r>
          </a:p>
          <a:p>
            <a:pPr marL="342900" lvl="3" indent="-342900">
              <a:spcBef>
                <a:spcPts val="1200"/>
              </a:spcBef>
              <a:buClr>
                <a:srgbClr val="404040"/>
              </a:buClr>
              <a:buNone/>
            </a:pPr>
            <a:r>
              <a:rPr lang="ru-RU" dirty="0"/>
              <a:t>Трошковни приступ препознаје две сличне, али различите методе процене вредности компанија, метод нето имовине (</a:t>
            </a:r>
            <a:r>
              <a:rPr lang="en-US" dirty="0"/>
              <a:t>NAV</a:t>
            </a:r>
            <a:r>
              <a:rPr lang="ru-RU" dirty="0"/>
              <a:t>) и метод ликвидационе вредности. </a:t>
            </a:r>
          </a:p>
        </p:txBody>
      </p:sp>
      <p:sp>
        <p:nvSpPr>
          <p:cNvPr id="3" name="Title 2">
            <a:extLst>
              <a:ext uri="{FF2B5EF4-FFF2-40B4-BE49-F238E27FC236}">
                <a16:creationId xmlns:a16="http://schemas.microsoft.com/office/drawing/2014/main" id="{240856AC-8B5E-42ED-BD57-D4960FF95434}"/>
              </a:ext>
            </a:extLst>
          </p:cNvPr>
          <p:cNvSpPr>
            <a:spLocks noGrp="1"/>
          </p:cNvSpPr>
          <p:nvPr>
            <p:ph type="title"/>
          </p:nvPr>
        </p:nvSpPr>
        <p:spPr/>
        <p:txBody>
          <a:bodyPr/>
          <a:lstStyle/>
          <a:p>
            <a:r>
              <a:rPr lang="sr-Cyrl-RS" dirty="0"/>
              <a:t>Трошковни приступ</a:t>
            </a:r>
            <a:endParaRPr lang="en-US" dirty="0"/>
          </a:p>
        </p:txBody>
      </p:sp>
    </p:spTree>
    <p:extLst>
      <p:ext uri="{BB962C8B-B14F-4D97-AF65-F5344CB8AC3E}">
        <p14:creationId xmlns:p14="http://schemas.microsoft.com/office/powerpoint/2010/main" val="773995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011F6A-15CA-4E54-815C-799DFA8539E4}"/>
              </a:ext>
            </a:extLst>
          </p:cNvPr>
          <p:cNvSpPr>
            <a:spLocks noGrp="1"/>
          </p:cNvSpPr>
          <p:nvPr>
            <p:ph sz="quarter" idx="10"/>
          </p:nvPr>
        </p:nvSpPr>
        <p:spPr/>
        <p:txBody>
          <a:bodyPr>
            <a:normAutofit lnSpcReduction="10000"/>
          </a:bodyPr>
          <a:lstStyle/>
          <a:p>
            <a:r>
              <a:rPr lang="ru-RU" dirty="0"/>
              <a:t>Метод нето вредности имовине (НАВ) процењује вредност капитала дужника проценом имовине и обавеза дужника у одређеном тренутку - обично користећи најновије податке из биланса стања пре датума процене. Затим се ови износи преправљају на тржишну вредност проценом тренутних трошкова за куповину или замену билансне активе. </a:t>
            </a:r>
          </a:p>
          <a:p>
            <a:r>
              <a:rPr lang="ru-RU" dirty="0"/>
              <a:t>Под </a:t>
            </a:r>
            <a:r>
              <a:rPr lang="en-US" dirty="0"/>
              <a:t>NAV</a:t>
            </a:r>
            <a:r>
              <a:rPr lang="ru-RU" dirty="0"/>
              <a:t>, вредност се израчунава одузимањем тржишних вредности обавеза предузећа од тржишних вредности његове имовине. </a:t>
            </a:r>
          </a:p>
          <a:p>
            <a:r>
              <a:rPr lang="ru-RU" dirty="0"/>
              <a:t>Ако се претпостави да ће предузеће престаје да постоји, одговарајући метод за утврђивање вредности таквог предузећа је метод ликвидационе вредности. Вредност ликвидације представља нето вредност између продајне вредности имовине предузећа и укупних признатих потраживања стечајних поверилаца. </a:t>
            </a:r>
          </a:p>
          <a:p>
            <a:r>
              <a:rPr lang="ru-RU" dirty="0"/>
              <a:t>Ликвидациона вредност предузећа зависи од поступка ликвидације. Редовни поступак ликвидације претпоставља довољно дуг период у коме се имовина продаје по тржишним ценама. Супротно томе, поступак убрзане ликвидације претпоставља краћи период у коме се имовина компаније продаје испод тржишних цена. </a:t>
            </a:r>
            <a:endParaRPr lang="en-US" dirty="0"/>
          </a:p>
        </p:txBody>
      </p:sp>
      <p:sp>
        <p:nvSpPr>
          <p:cNvPr id="3" name="Title 2">
            <a:extLst>
              <a:ext uri="{FF2B5EF4-FFF2-40B4-BE49-F238E27FC236}">
                <a16:creationId xmlns:a16="http://schemas.microsoft.com/office/drawing/2014/main" id="{9F0E9B63-7120-4021-8E9E-88F0356E6C93}"/>
              </a:ext>
            </a:extLst>
          </p:cNvPr>
          <p:cNvSpPr>
            <a:spLocks noGrp="1"/>
          </p:cNvSpPr>
          <p:nvPr>
            <p:ph type="title"/>
          </p:nvPr>
        </p:nvSpPr>
        <p:spPr/>
        <p:txBody>
          <a:bodyPr/>
          <a:lstStyle/>
          <a:p>
            <a:r>
              <a:rPr lang="sr-Cyrl-RS" dirty="0"/>
              <a:t>Трошковни приступ – Методи процене</a:t>
            </a:r>
            <a:endParaRPr lang="en-US" dirty="0"/>
          </a:p>
        </p:txBody>
      </p:sp>
    </p:spTree>
    <p:extLst>
      <p:ext uri="{BB962C8B-B14F-4D97-AF65-F5344CB8AC3E}">
        <p14:creationId xmlns:p14="http://schemas.microsoft.com/office/powerpoint/2010/main" val="3441281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D34439-5B96-4A1A-A005-D90625DB1C34}"/>
              </a:ext>
            </a:extLst>
          </p:cNvPr>
          <p:cNvSpPr>
            <a:spLocks noGrp="1"/>
          </p:cNvSpPr>
          <p:nvPr>
            <p:ph type="title"/>
          </p:nvPr>
        </p:nvSpPr>
        <p:spPr/>
        <p:txBody>
          <a:bodyPr/>
          <a:lstStyle/>
          <a:p>
            <a:r>
              <a:rPr lang="sr-Cyrl-RS" dirty="0"/>
              <a:t>Трошковни приступ – сажетак </a:t>
            </a:r>
            <a:endParaRPr lang="en-US" dirty="0"/>
          </a:p>
        </p:txBody>
      </p:sp>
      <p:graphicFrame>
        <p:nvGraphicFramePr>
          <p:cNvPr id="4" name="Table 7">
            <a:extLst>
              <a:ext uri="{FF2B5EF4-FFF2-40B4-BE49-F238E27FC236}">
                <a16:creationId xmlns:a16="http://schemas.microsoft.com/office/drawing/2014/main" id="{605B7ECF-FB92-4E15-B8D8-C45F3F3D4151}"/>
              </a:ext>
            </a:extLst>
          </p:cNvPr>
          <p:cNvGraphicFramePr>
            <a:graphicFrameLocks/>
          </p:cNvGraphicFramePr>
          <p:nvPr>
            <p:extLst>
              <p:ext uri="{D42A27DB-BD31-4B8C-83A1-F6EECF244321}">
                <p14:modId xmlns:p14="http://schemas.microsoft.com/office/powerpoint/2010/main" val="3446586107"/>
              </p:ext>
            </p:extLst>
          </p:nvPr>
        </p:nvGraphicFramePr>
        <p:xfrm>
          <a:off x="2076688" y="1528873"/>
          <a:ext cx="7128273" cy="1097280"/>
        </p:xfrm>
        <a:graphic>
          <a:graphicData uri="http://schemas.openxmlformats.org/drawingml/2006/table">
            <a:tbl>
              <a:tblPr firstRow="1" bandRow="1">
                <a:tableStyleId>{5C22544A-7EE6-4342-B048-85BDC9FD1C3A}</a:tableStyleId>
              </a:tblPr>
              <a:tblGrid>
                <a:gridCol w="4910853">
                  <a:extLst>
                    <a:ext uri="{9D8B030D-6E8A-4147-A177-3AD203B41FA5}">
                      <a16:colId xmlns:a16="http://schemas.microsoft.com/office/drawing/2014/main" val="2905826973"/>
                    </a:ext>
                  </a:extLst>
                </a:gridCol>
                <a:gridCol w="2217420">
                  <a:extLst>
                    <a:ext uri="{9D8B030D-6E8A-4147-A177-3AD203B41FA5}">
                      <a16:colId xmlns:a16="http://schemas.microsoft.com/office/drawing/2014/main" val="3475203179"/>
                    </a:ext>
                  </a:extLst>
                </a:gridCol>
              </a:tblGrid>
              <a:tr h="270010">
                <a:tc>
                  <a:txBody>
                    <a:bodyPr/>
                    <a:lstStyle/>
                    <a:p>
                      <a:pPr algn="l"/>
                      <a:r>
                        <a:rPr lang="sr-Cyrl-RS" sz="1200" b="1" dirty="0">
                          <a:solidFill>
                            <a:schemeClr val="tx1"/>
                          </a:solidFill>
                          <a:latin typeface="Segoe UI Light" panose="020B0502040204020203" pitchFamily="34" charset="0"/>
                          <a:cs typeface="Segoe UI Light" panose="020B0502040204020203" pitchFamily="34" charset="0"/>
                        </a:rPr>
                        <a:t>Метод нето имовине</a:t>
                      </a:r>
                      <a:endParaRPr lang="en-US" sz="1200" dirty="0">
                        <a:solidFill>
                          <a:schemeClr val="tx1"/>
                        </a:solidFill>
                        <a:latin typeface="Segoe UI Light" panose="020B0502040204020203" pitchFamily="34" charset="0"/>
                        <a:cs typeface="Segoe UI Light" panose="020B0502040204020203" pitchFamily="34" charset="0"/>
                      </a:endParaRPr>
                    </a:p>
                  </a:txBody>
                  <a:tcPr>
                    <a:solidFill>
                      <a:schemeClr val="accent4">
                        <a:lumMod val="25000"/>
                        <a:lumOff val="75000"/>
                      </a:schemeClr>
                    </a:solidFill>
                  </a:tcPr>
                </a:tc>
                <a:tc>
                  <a:txBody>
                    <a:bodyPr/>
                    <a:lstStyle/>
                    <a:p>
                      <a:r>
                        <a:rPr lang="sr-Cyrl-RS" sz="1200" dirty="0">
                          <a:solidFill>
                            <a:schemeClr val="tx1"/>
                          </a:solidFill>
                          <a:latin typeface="Segoe UI Light" panose="020B0502040204020203" pitchFamily="34" charset="0"/>
                          <a:cs typeface="Segoe UI Light" panose="020B0502040204020203" pitchFamily="34" charset="0"/>
                        </a:rPr>
                        <a:t>Тржишна вредност у</a:t>
                      </a:r>
                      <a:r>
                        <a:rPr lang="en-GB" sz="1200" dirty="0">
                          <a:solidFill>
                            <a:schemeClr val="tx1"/>
                          </a:solidFill>
                          <a:latin typeface="Segoe UI Light" panose="020B0502040204020203" pitchFamily="34" charset="0"/>
                          <a:cs typeface="Segoe UI Light" panose="020B0502040204020203" pitchFamily="34" charset="0"/>
                        </a:rPr>
                        <a:t> </a:t>
                      </a:r>
                      <a:r>
                        <a:rPr lang="sr-Cyrl-RS" sz="1200" dirty="0">
                          <a:solidFill>
                            <a:schemeClr val="tx1"/>
                          </a:solidFill>
                          <a:latin typeface="Segoe UI Light" panose="020B0502040204020203" pitchFamily="34" charset="0"/>
                          <a:cs typeface="Segoe UI Light" panose="020B0502040204020203" pitchFamily="34" charset="0"/>
                        </a:rPr>
                        <a:t>ЕУР </a:t>
                      </a:r>
                      <a:r>
                        <a:rPr lang="en-GB" sz="1200" dirty="0">
                          <a:solidFill>
                            <a:schemeClr val="tx1"/>
                          </a:solidFill>
                          <a:latin typeface="Segoe UI Light" panose="020B0502040204020203" pitchFamily="34" charset="0"/>
                          <a:cs typeface="Segoe UI Light" panose="020B0502040204020203" pitchFamily="34" charset="0"/>
                        </a:rPr>
                        <a:t>000 </a:t>
                      </a:r>
                      <a:endParaRPr lang="en-US" sz="1200" dirty="0">
                        <a:solidFill>
                          <a:schemeClr val="tx1"/>
                        </a:solidFill>
                        <a:latin typeface="Segoe UI Light" panose="020B0502040204020203" pitchFamily="34" charset="0"/>
                        <a:cs typeface="Segoe UI Light" panose="020B0502040204020203" pitchFamily="34" charset="0"/>
                      </a:endParaRPr>
                    </a:p>
                  </a:txBody>
                  <a:tcPr>
                    <a:solidFill>
                      <a:schemeClr val="accent4">
                        <a:lumMod val="25000"/>
                        <a:lumOff val="75000"/>
                      </a:schemeClr>
                    </a:solidFill>
                  </a:tcPr>
                </a:tc>
                <a:extLst>
                  <a:ext uri="{0D108BD9-81ED-4DB2-BD59-A6C34878D82A}">
                    <a16:rowId xmlns:a16="http://schemas.microsoft.com/office/drawing/2014/main" val="1026608116"/>
                  </a:ext>
                </a:extLst>
              </a:tr>
              <a:tr h="270010">
                <a:tc>
                  <a:txBody>
                    <a:bodyPr/>
                    <a:lstStyle/>
                    <a:p>
                      <a:r>
                        <a:rPr lang="sr-Cyrl-RS" sz="1200" dirty="0">
                          <a:latin typeface="Segoe UI Light" panose="020B0502040204020203" pitchFamily="34" charset="0"/>
                          <a:cs typeface="Segoe UI Light" panose="020B0502040204020203" pitchFamily="34" charset="0"/>
                        </a:rPr>
                        <a:t>Укупна имовина стечајног дужника</a:t>
                      </a:r>
                      <a:endParaRPr lang="en-US" sz="1200" dirty="0">
                        <a:latin typeface="Segoe UI Light" panose="020B0502040204020203" pitchFamily="34" charset="0"/>
                        <a:cs typeface="Segoe UI Light" panose="020B0502040204020203" pitchFamily="34" charset="0"/>
                      </a:endParaRPr>
                    </a:p>
                  </a:txBody>
                  <a:tcPr>
                    <a:solidFill>
                      <a:schemeClr val="accent4">
                        <a:lumMod val="25000"/>
                        <a:lumOff val="75000"/>
                      </a:schemeClr>
                    </a:solidFill>
                  </a:tcPr>
                </a:tc>
                <a:tc>
                  <a:txBody>
                    <a:bodyPr/>
                    <a:lstStyle/>
                    <a:p>
                      <a:pPr algn="r"/>
                      <a:r>
                        <a:rPr lang="en-GB" sz="1200" dirty="0">
                          <a:latin typeface="Segoe UI Light" panose="020B0502040204020203" pitchFamily="34" charset="0"/>
                          <a:cs typeface="Segoe UI Light" panose="020B0502040204020203" pitchFamily="34" charset="0"/>
                        </a:rPr>
                        <a:t>29.995</a:t>
                      </a:r>
                      <a:endParaRPr lang="en-US" sz="1200" dirty="0">
                        <a:latin typeface="Segoe UI Light" panose="020B0502040204020203" pitchFamily="34" charset="0"/>
                        <a:cs typeface="Segoe UI Light" panose="020B0502040204020203" pitchFamily="34" charset="0"/>
                      </a:endParaRPr>
                    </a:p>
                  </a:txBody>
                  <a:tcPr>
                    <a:solidFill>
                      <a:schemeClr val="accent4">
                        <a:lumMod val="25000"/>
                        <a:lumOff val="75000"/>
                      </a:schemeClr>
                    </a:solidFill>
                  </a:tcPr>
                </a:tc>
                <a:extLst>
                  <a:ext uri="{0D108BD9-81ED-4DB2-BD59-A6C34878D82A}">
                    <a16:rowId xmlns:a16="http://schemas.microsoft.com/office/drawing/2014/main" val="4227375184"/>
                  </a:ext>
                </a:extLst>
              </a:tr>
              <a:tr h="270010">
                <a:tc>
                  <a:txBody>
                    <a:bodyPr/>
                    <a:lstStyle/>
                    <a:p>
                      <a:r>
                        <a:rPr lang="sr-Cyrl-RS" sz="1200" kern="1200" dirty="0">
                          <a:solidFill>
                            <a:schemeClr val="dk1"/>
                          </a:solidFill>
                          <a:effectLst/>
                          <a:latin typeface="Segoe UI Light" panose="020B0502040204020203" pitchFamily="34" charset="0"/>
                          <a:ea typeface="+mn-ea"/>
                          <a:cs typeface="Segoe UI Light" panose="020B0502040204020203" pitchFamily="34" charset="0"/>
                        </a:rPr>
                        <a:t>Укупна пријављена потраживања стечајних поверилаца</a:t>
                      </a:r>
                      <a:endParaRPr lang="en-US" sz="1200" dirty="0">
                        <a:latin typeface="Segoe UI Light" panose="020B0502040204020203" pitchFamily="34" charset="0"/>
                        <a:cs typeface="Segoe UI Light" panose="020B0502040204020203" pitchFamily="34" charset="0"/>
                      </a:endParaRPr>
                    </a:p>
                  </a:txBody>
                  <a:tcPr>
                    <a:solidFill>
                      <a:schemeClr val="accent4">
                        <a:lumMod val="25000"/>
                        <a:lumOff val="75000"/>
                      </a:schemeClr>
                    </a:solidFill>
                  </a:tcPr>
                </a:tc>
                <a:tc>
                  <a:txBody>
                    <a:bodyPr/>
                    <a:lstStyle/>
                    <a:p>
                      <a:pPr algn="r"/>
                      <a:r>
                        <a:rPr lang="en-GB" sz="1200" dirty="0">
                          <a:solidFill>
                            <a:srgbClr val="C00000"/>
                          </a:solidFill>
                          <a:latin typeface="Segoe UI Light" panose="020B0502040204020203" pitchFamily="34" charset="0"/>
                          <a:cs typeface="Segoe UI Light" panose="020B0502040204020203" pitchFamily="34" charset="0"/>
                        </a:rPr>
                        <a:t>(90.910)</a:t>
                      </a:r>
                      <a:endParaRPr lang="en-US" sz="1200" dirty="0">
                        <a:solidFill>
                          <a:srgbClr val="C00000"/>
                        </a:solidFill>
                        <a:latin typeface="Segoe UI Light" panose="020B0502040204020203" pitchFamily="34" charset="0"/>
                        <a:cs typeface="Segoe UI Light" panose="020B0502040204020203" pitchFamily="34" charset="0"/>
                      </a:endParaRPr>
                    </a:p>
                  </a:txBody>
                  <a:tcPr>
                    <a:solidFill>
                      <a:schemeClr val="accent4">
                        <a:lumMod val="25000"/>
                        <a:lumOff val="75000"/>
                      </a:schemeClr>
                    </a:solidFill>
                  </a:tcPr>
                </a:tc>
                <a:extLst>
                  <a:ext uri="{0D108BD9-81ED-4DB2-BD59-A6C34878D82A}">
                    <a16:rowId xmlns:a16="http://schemas.microsoft.com/office/drawing/2014/main" val="3230961607"/>
                  </a:ext>
                </a:extLst>
              </a:tr>
              <a:tr h="0">
                <a:tc>
                  <a:txBody>
                    <a:bodyPr/>
                    <a:lstStyle/>
                    <a:p>
                      <a:r>
                        <a:rPr lang="sr-Cyrl-RS" sz="1200" b="1" dirty="0">
                          <a:latin typeface="Segoe UI Light" panose="020B0502040204020203" pitchFamily="34" charset="0"/>
                          <a:cs typeface="Segoe UI Light" panose="020B0502040204020203" pitchFamily="34" charset="0"/>
                        </a:rPr>
                        <a:t>Процењена тржишна вредност укупног капитала Алфа АД у стечају</a:t>
                      </a:r>
                      <a:endParaRPr lang="en-US" sz="1200" b="1" dirty="0">
                        <a:latin typeface="Segoe UI Light" panose="020B0502040204020203" pitchFamily="34" charset="0"/>
                        <a:cs typeface="Segoe UI Light" panose="020B0502040204020203" pitchFamily="34" charset="0"/>
                      </a:endParaRPr>
                    </a:p>
                  </a:txBody>
                  <a:tcPr>
                    <a:solidFill>
                      <a:schemeClr val="accent4">
                        <a:lumMod val="25000"/>
                        <a:lumOff val="75000"/>
                      </a:schemeClr>
                    </a:solidFill>
                  </a:tcPr>
                </a:tc>
                <a:tc>
                  <a:txBody>
                    <a:bodyPr/>
                    <a:lstStyle/>
                    <a:p>
                      <a:pPr algn="r"/>
                      <a:r>
                        <a:rPr lang="en-GB" sz="1200" b="1" dirty="0">
                          <a:solidFill>
                            <a:srgbClr val="C00000"/>
                          </a:solidFill>
                          <a:latin typeface="Segoe UI Light" panose="020B0502040204020203" pitchFamily="34" charset="0"/>
                          <a:cs typeface="Segoe UI Light" panose="020B0502040204020203" pitchFamily="34" charset="0"/>
                        </a:rPr>
                        <a:t>(60.915)</a:t>
                      </a:r>
                      <a:endParaRPr lang="en-US" sz="1200" b="1" dirty="0">
                        <a:solidFill>
                          <a:srgbClr val="C00000"/>
                        </a:solidFill>
                        <a:latin typeface="Segoe UI Light" panose="020B0502040204020203" pitchFamily="34" charset="0"/>
                        <a:cs typeface="Segoe UI Light" panose="020B0502040204020203" pitchFamily="34" charset="0"/>
                      </a:endParaRPr>
                    </a:p>
                  </a:txBody>
                  <a:tcPr>
                    <a:solidFill>
                      <a:schemeClr val="accent4">
                        <a:lumMod val="25000"/>
                        <a:lumOff val="75000"/>
                      </a:schemeClr>
                    </a:solidFill>
                  </a:tcPr>
                </a:tc>
                <a:extLst>
                  <a:ext uri="{0D108BD9-81ED-4DB2-BD59-A6C34878D82A}">
                    <a16:rowId xmlns:a16="http://schemas.microsoft.com/office/drawing/2014/main" val="3229997375"/>
                  </a:ext>
                </a:extLst>
              </a:tr>
            </a:tbl>
          </a:graphicData>
        </a:graphic>
      </p:graphicFrame>
      <p:graphicFrame>
        <p:nvGraphicFramePr>
          <p:cNvPr id="5" name="Table 8">
            <a:extLst>
              <a:ext uri="{FF2B5EF4-FFF2-40B4-BE49-F238E27FC236}">
                <a16:creationId xmlns:a16="http://schemas.microsoft.com/office/drawing/2014/main" id="{485EEB25-2E7F-40E3-B938-A54057AC890F}"/>
              </a:ext>
            </a:extLst>
          </p:cNvPr>
          <p:cNvGraphicFramePr>
            <a:graphicFrameLocks noGrp="1"/>
          </p:cNvGraphicFramePr>
          <p:nvPr>
            <p:extLst>
              <p:ext uri="{D42A27DB-BD31-4B8C-83A1-F6EECF244321}">
                <p14:modId xmlns:p14="http://schemas.microsoft.com/office/powerpoint/2010/main" val="2227715986"/>
              </p:ext>
            </p:extLst>
          </p:nvPr>
        </p:nvGraphicFramePr>
        <p:xfrm>
          <a:off x="2076688" y="3016110"/>
          <a:ext cx="6273563" cy="2431476"/>
        </p:xfrm>
        <a:graphic>
          <a:graphicData uri="http://schemas.openxmlformats.org/drawingml/2006/table">
            <a:tbl>
              <a:tblPr firstRow="1" bandRow="1">
                <a:tableStyleId>{5C22544A-7EE6-4342-B048-85BDC9FD1C3A}</a:tableStyleId>
              </a:tblPr>
              <a:tblGrid>
                <a:gridCol w="4000263">
                  <a:extLst>
                    <a:ext uri="{9D8B030D-6E8A-4147-A177-3AD203B41FA5}">
                      <a16:colId xmlns:a16="http://schemas.microsoft.com/office/drawing/2014/main" val="1622130159"/>
                    </a:ext>
                  </a:extLst>
                </a:gridCol>
                <a:gridCol w="2273300">
                  <a:extLst>
                    <a:ext uri="{9D8B030D-6E8A-4147-A177-3AD203B41FA5}">
                      <a16:colId xmlns:a16="http://schemas.microsoft.com/office/drawing/2014/main" val="3942872490"/>
                    </a:ext>
                  </a:extLst>
                </a:gridCol>
              </a:tblGrid>
              <a:tr h="270164">
                <a:tc>
                  <a:txBody>
                    <a:bodyPr/>
                    <a:lstStyle/>
                    <a:p>
                      <a:pPr algn="l"/>
                      <a:r>
                        <a:rPr lang="sr-Cyrl-RS" sz="1200" b="1" dirty="0">
                          <a:solidFill>
                            <a:schemeClr val="tx1"/>
                          </a:solidFill>
                          <a:latin typeface="Segoe UI Light" panose="020B0502040204020203" pitchFamily="34" charset="0"/>
                          <a:cs typeface="Segoe UI Light" panose="020B0502040204020203" pitchFamily="34" charset="0"/>
                        </a:rPr>
                        <a:t>Ликвидациони метод</a:t>
                      </a:r>
                      <a:endParaRPr lang="en-US" sz="1200" dirty="0">
                        <a:solidFill>
                          <a:schemeClr val="tx1"/>
                        </a:solidFill>
                        <a:latin typeface="Segoe UI Light" panose="020B0502040204020203" pitchFamily="34" charset="0"/>
                        <a:cs typeface="Segoe UI Light" panose="020B0502040204020203" pitchFamily="34" charset="0"/>
                      </a:endParaRPr>
                    </a:p>
                  </a:txBody>
                  <a:tcPr marT="41564" marB="41564">
                    <a:solidFill>
                      <a:schemeClr val="accent4">
                        <a:lumMod val="25000"/>
                        <a:lumOff val="7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r-Cyrl-RS" sz="1200" dirty="0">
                          <a:solidFill>
                            <a:schemeClr val="tx1"/>
                          </a:solidFill>
                          <a:latin typeface="Segoe UI Light" panose="020B0502040204020203" pitchFamily="34" charset="0"/>
                          <a:cs typeface="Segoe UI Light" panose="020B0502040204020203" pitchFamily="34" charset="0"/>
                        </a:rPr>
                        <a:t>Тржишна вредност у ЕУР </a:t>
                      </a:r>
                      <a:r>
                        <a:rPr lang="en-GB" sz="1200" dirty="0">
                          <a:solidFill>
                            <a:schemeClr val="tx1"/>
                          </a:solidFill>
                          <a:latin typeface="Segoe UI Light" panose="020B0502040204020203" pitchFamily="34" charset="0"/>
                          <a:cs typeface="Segoe UI Light" panose="020B0502040204020203" pitchFamily="34" charset="0"/>
                        </a:rPr>
                        <a:t>000</a:t>
                      </a:r>
                      <a:endParaRPr lang="en-US" sz="1200" dirty="0">
                        <a:solidFill>
                          <a:schemeClr val="tx1"/>
                        </a:solidFill>
                        <a:latin typeface="Segoe UI Light" panose="020B0502040204020203" pitchFamily="34" charset="0"/>
                        <a:cs typeface="Segoe UI Light" panose="020B0502040204020203" pitchFamily="34" charset="0"/>
                      </a:endParaRPr>
                    </a:p>
                  </a:txBody>
                  <a:tcPr marT="41564" marB="41564">
                    <a:solidFill>
                      <a:schemeClr val="accent4">
                        <a:lumMod val="25000"/>
                        <a:lumOff val="75000"/>
                      </a:schemeClr>
                    </a:solidFill>
                  </a:tcPr>
                </a:tc>
                <a:extLst>
                  <a:ext uri="{0D108BD9-81ED-4DB2-BD59-A6C34878D82A}">
                    <a16:rowId xmlns:a16="http://schemas.microsoft.com/office/drawing/2014/main" val="1146649998"/>
                  </a:ext>
                </a:extLst>
              </a:tr>
              <a:tr h="270164">
                <a:tc>
                  <a:txBody>
                    <a:bodyPr/>
                    <a:lstStyle/>
                    <a:p>
                      <a:r>
                        <a:rPr lang="sr-Cyrl-RS" sz="1200" dirty="0">
                          <a:latin typeface="Segoe UI Light" panose="020B0502040204020203" pitchFamily="34" charset="0"/>
                          <a:cs typeface="Segoe UI Light" panose="020B0502040204020203" pitchFamily="34" charset="0"/>
                        </a:rPr>
                        <a:t>Укупна имовина</a:t>
                      </a:r>
                      <a:endParaRPr lang="en-US" sz="1200" dirty="0">
                        <a:latin typeface="Segoe UI Light" panose="020B0502040204020203" pitchFamily="34" charset="0"/>
                        <a:cs typeface="Segoe UI Light" panose="020B0502040204020203" pitchFamily="34" charset="0"/>
                      </a:endParaRPr>
                    </a:p>
                  </a:txBody>
                  <a:tcPr marT="41564" marB="41564">
                    <a:solidFill>
                      <a:schemeClr val="accent4">
                        <a:lumMod val="25000"/>
                        <a:lumOff val="75000"/>
                      </a:schemeClr>
                    </a:solidFill>
                  </a:tcPr>
                </a:tc>
                <a:tc>
                  <a:txBody>
                    <a:bodyPr/>
                    <a:lstStyle/>
                    <a:p>
                      <a:pPr algn="r"/>
                      <a:r>
                        <a:rPr lang="en-GB" sz="1200" dirty="0">
                          <a:latin typeface="Segoe UI Light" panose="020B0502040204020203" pitchFamily="34" charset="0"/>
                          <a:cs typeface="Segoe UI Light" panose="020B0502040204020203" pitchFamily="34" charset="0"/>
                        </a:rPr>
                        <a:t>30.075</a:t>
                      </a:r>
                      <a:endParaRPr lang="en-US" sz="1200" dirty="0">
                        <a:latin typeface="Segoe UI Light" panose="020B0502040204020203" pitchFamily="34" charset="0"/>
                        <a:cs typeface="Segoe UI Light" panose="020B0502040204020203" pitchFamily="34" charset="0"/>
                      </a:endParaRPr>
                    </a:p>
                  </a:txBody>
                  <a:tcPr marT="41564" marB="41564">
                    <a:solidFill>
                      <a:schemeClr val="accent4">
                        <a:lumMod val="25000"/>
                        <a:lumOff val="75000"/>
                      </a:schemeClr>
                    </a:solidFill>
                  </a:tcPr>
                </a:tc>
                <a:extLst>
                  <a:ext uri="{0D108BD9-81ED-4DB2-BD59-A6C34878D82A}">
                    <a16:rowId xmlns:a16="http://schemas.microsoft.com/office/drawing/2014/main" val="1000123271"/>
                  </a:ext>
                </a:extLst>
              </a:tr>
              <a:tr h="270164">
                <a:tc>
                  <a:txBody>
                    <a:bodyPr/>
                    <a:lstStyle/>
                    <a:p>
                      <a:r>
                        <a:rPr lang="sr-Cyrl-RS" sz="1200" dirty="0">
                          <a:latin typeface="Segoe UI Light" panose="020B0502040204020203" pitchFamily="34" charset="0"/>
                          <a:cs typeface="Segoe UI Light" panose="020B0502040204020203" pitchFamily="34" charset="0"/>
                        </a:rPr>
                        <a:t>Готовина и готовински еквиваленти</a:t>
                      </a:r>
                      <a:endParaRPr lang="en-US" sz="1200" dirty="0">
                        <a:latin typeface="Segoe UI Light" panose="020B0502040204020203" pitchFamily="34" charset="0"/>
                        <a:cs typeface="Segoe UI Light" panose="020B0502040204020203" pitchFamily="34" charset="0"/>
                      </a:endParaRPr>
                    </a:p>
                  </a:txBody>
                  <a:tcPr marT="41564" marB="41564">
                    <a:solidFill>
                      <a:schemeClr val="accent4">
                        <a:lumMod val="25000"/>
                        <a:lumOff val="75000"/>
                      </a:schemeClr>
                    </a:solidFill>
                  </a:tcPr>
                </a:tc>
                <a:tc>
                  <a:txBody>
                    <a:bodyPr/>
                    <a:lstStyle/>
                    <a:p>
                      <a:pPr algn="r"/>
                      <a:r>
                        <a:rPr lang="en-GB" sz="1200" dirty="0">
                          <a:latin typeface="Segoe UI Light" panose="020B0502040204020203" pitchFamily="34" charset="0"/>
                          <a:cs typeface="Segoe UI Light" panose="020B0502040204020203" pitchFamily="34" charset="0"/>
                        </a:rPr>
                        <a:t>80</a:t>
                      </a:r>
                      <a:endParaRPr lang="en-US" sz="1200" dirty="0">
                        <a:latin typeface="Segoe UI Light" panose="020B0502040204020203" pitchFamily="34" charset="0"/>
                        <a:cs typeface="Segoe UI Light" panose="020B0502040204020203" pitchFamily="34" charset="0"/>
                      </a:endParaRPr>
                    </a:p>
                  </a:txBody>
                  <a:tcPr marT="41564" marB="41564">
                    <a:solidFill>
                      <a:schemeClr val="accent4">
                        <a:lumMod val="25000"/>
                        <a:lumOff val="75000"/>
                      </a:schemeClr>
                    </a:solidFill>
                  </a:tcPr>
                </a:tc>
                <a:extLst>
                  <a:ext uri="{0D108BD9-81ED-4DB2-BD59-A6C34878D82A}">
                    <a16:rowId xmlns:a16="http://schemas.microsoft.com/office/drawing/2014/main" val="3737333313"/>
                  </a:ext>
                </a:extLst>
              </a:tr>
              <a:tr h="270164">
                <a:tc>
                  <a:txBody>
                    <a:bodyPr/>
                    <a:lstStyle/>
                    <a:p>
                      <a:r>
                        <a:rPr lang="sr-Cyrl-RS" sz="1200" dirty="0">
                          <a:latin typeface="Segoe UI Light" panose="020B0502040204020203" pitchFamily="34" charset="0"/>
                          <a:cs typeface="Segoe UI Light" panose="020B0502040204020203" pitchFamily="34" charset="0"/>
                        </a:rPr>
                        <a:t>Ликвидациони дисконт</a:t>
                      </a:r>
                      <a:endParaRPr lang="en-US" sz="1200" dirty="0">
                        <a:latin typeface="Segoe UI Light" panose="020B0502040204020203" pitchFamily="34" charset="0"/>
                        <a:cs typeface="Segoe UI Light" panose="020B0502040204020203" pitchFamily="34" charset="0"/>
                      </a:endParaRPr>
                    </a:p>
                  </a:txBody>
                  <a:tcPr marT="41564" marB="41564">
                    <a:solidFill>
                      <a:schemeClr val="accent4">
                        <a:lumMod val="25000"/>
                        <a:lumOff val="75000"/>
                      </a:schemeClr>
                    </a:solidFill>
                  </a:tcPr>
                </a:tc>
                <a:tc>
                  <a:txBody>
                    <a:bodyPr/>
                    <a:lstStyle/>
                    <a:p>
                      <a:pPr algn="r"/>
                      <a:r>
                        <a:rPr lang="en-GB" sz="1200" dirty="0">
                          <a:latin typeface="Segoe UI Light" panose="020B0502040204020203" pitchFamily="34" charset="0"/>
                          <a:cs typeface="Segoe UI Light" panose="020B0502040204020203" pitchFamily="34" charset="0"/>
                        </a:rPr>
                        <a:t>50%</a:t>
                      </a:r>
                      <a:endParaRPr lang="en-US" sz="1200" dirty="0">
                        <a:latin typeface="Segoe UI Light" panose="020B0502040204020203" pitchFamily="34" charset="0"/>
                        <a:cs typeface="Segoe UI Light" panose="020B0502040204020203" pitchFamily="34" charset="0"/>
                      </a:endParaRPr>
                    </a:p>
                  </a:txBody>
                  <a:tcPr marT="41564" marB="41564">
                    <a:solidFill>
                      <a:schemeClr val="accent4">
                        <a:lumMod val="25000"/>
                        <a:lumOff val="75000"/>
                      </a:schemeClr>
                    </a:solidFill>
                  </a:tcPr>
                </a:tc>
                <a:extLst>
                  <a:ext uri="{0D108BD9-81ED-4DB2-BD59-A6C34878D82A}">
                    <a16:rowId xmlns:a16="http://schemas.microsoft.com/office/drawing/2014/main" val="1354794966"/>
                  </a:ext>
                </a:extLst>
              </a:tr>
              <a:tr h="270164">
                <a:tc>
                  <a:txBody>
                    <a:bodyPr/>
                    <a:lstStyle/>
                    <a:p>
                      <a:r>
                        <a:rPr lang="sr-Cyrl-RS" sz="1200" dirty="0">
                          <a:latin typeface="Segoe UI Light" panose="020B0502040204020203" pitchFamily="34" charset="0"/>
                          <a:cs typeface="Segoe UI Light" panose="020B0502040204020203" pitchFamily="34" charset="0"/>
                        </a:rPr>
                        <a:t>Укупна имовина стечајног дужника</a:t>
                      </a:r>
                      <a:endParaRPr lang="en-US" sz="1200" dirty="0">
                        <a:latin typeface="Segoe UI Light" panose="020B0502040204020203" pitchFamily="34" charset="0"/>
                        <a:cs typeface="Segoe UI Light" panose="020B0502040204020203" pitchFamily="34" charset="0"/>
                      </a:endParaRPr>
                    </a:p>
                  </a:txBody>
                  <a:tcPr marT="41564" marB="41564">
                    <a:solidFill>
                      <a:schemeClr val="accent4">
                        <a:lumMod val="25000"/>
                        <a:lumOff val="75000"/>
                      </a:schemeClr>
                    </a:solidFill>
                  </a:tcPr>
                </a:tc>
                <a:tc>
                  <a:txBody>
                    <a:bodyPr/>
                    <a:lstStyle/>
                    <a:p>
                      <a:pPr algn="r"/>
                      <a:r>
                        <a:rPr lang="en-GB" sz="1200" b="1" dirty="0">
                          <a:latin typeface="Segoe UI Light" panose="020B0502040204020203" pitchFamily="34" charset="0"/>
                          <a:cs typeface="Segoe UI Light" panose="020B0502040204020203" pitchFamily="34" charset="0"/>
                        </a:rPr>
                        <a:t>14.998</a:t>
                      </a:r>
                      <a:endParaRPr lang="en-US" sz="1200" b="1" dirty="0">
                        <a:latin typeface="Segoe UI Light" panose="020B0502040204020203" pitchFamily="34" charset="0"/>
                        <a:cs typeface="Segoe UI Light" panose="020B0502040204020203" pitchFamily="34" charset="0"/>
                      </a:endParaRPr>
                    </a:p>
                  </a:txBody>
                  <a:tcPr marT="41564" marB="41564">
                    <a:solidFill>
                      <a:schemeClr val="accent4">
                        <a:lumMod val="25000"/>
                        <a:lumOff val="75000"/>
                      </a:schemeClr>
                    </a:solidFill>
                  </a:tcPr>
                </a:tc>
                <a:extLst>
                  <a:ext uri="{0D108BD9-81ED-4DB2-BD59-A6C34878D82A}">
                    <a16:rowId xmlns:a16="http://schemas.microsoft.com/office/drawing/2014/main" val="2074354142"/>
                  </a:ext>
                </a:extLst>
              </a:tr>
              <a:tr h="270164">
                <a:tc>
                  <a:txBody>
                    <a:bodyPr/>
                    <a:lstStyle/>
                    <a:p>
                      <a:r>
                        <a:rPr lang="sr-Cyrl-RS" sz="1200" kern="1200" dirty="0">
                          <a:solidFill>
                            <a:schemeClr val="dk1"/>
                          </a:solidFill>
                          <a:effectLst/>
                          <a:latin typeface="Segoe UI Light" panose="020B0502040204020203" pitchFamily="34" charset="0"/>
                          <a:ea typeface="+mn-ea"/>
                          <a:cs typeface="Segoe UI Light" panose="020B0502040204020203" pitchFamily="34" charset="0"/>
                        </a:rPr>
                        <a:t>Укупна пријављена потраживања стечајних поверилаца</a:t>
                      </a:r>
                      <a:endParaRPr lang="en-US" sz="1200" dirty="0">
                        <a:latin typeface="Segoe UI Light" panose="020B0502040204020203" pitchFamily="34" charset="0"/>
                        <a:cs typeface="Segoe UI Light" panose="020B0502040204020203" pitchFamily="34" charset="0"/>
                      </a:endParaRPr>
                    </a:p>
                  </a:txBody>
                  <a:tcPr marT="41564" marB="41564">
                    <a:solidFill>
                      <a:schemeClr val="accent4">
                        <a:lumMod val="25000"/>
                        <a:lumOff val="75000"/>
                      </a:schemeClr>
                    </a:solidFill>
                  </a:tcPr>
                </a:tc>
                <a:tc>
                  <a:txBody>
                    <a:bodyPr/>
                    <a:lstStyle/>
                    <a:p>
                      <a:pPr algn="r"/>
                      <a:r>
                        <a:rPr lang="en-GB" sz="1200" dirty="0">
                          <a:solidFill>
                            <a:srgbClr val="C00000"/>
                          </a:solidFill>
                          <a:latin typeface="Segoe UI Light" panose="020B0502040204020203" pitchFamily="34" charset="0"/>
                          <a:cs typeface="Segoe UI Light" panose="020B0502040204020203" pitchFamily="34" charset="0"/>
                        </a:rPr>
                        <a:t>(90.910)</a:t>
                      </a:r>
                      <a:endParaRPr lang="en-US" sz="1200" dirty="0">
                        <a:solidFill>
                          <a:srgbClr val="C00000"/>
                        </a:solidFill>
                        <a:latin typeface="Segoe UI Light" panose="020B0502040204020203" pitchFamily="34" charset="0"/>
                        <a:cs typeface="Segoe UI Light" panose="020B0502040204020203" pitchFamily="34" charset="0"/>
                      </a:endParaRPr>
                    </a:p>
                  </a:txBody>
                  <a:tcPr marT="41564" marB="41564">
                    <a:solidFill>
                      <a:schemeClr val="accent4">
                        <a:lumMod val="25000"/>
                        <a:lumOff val="75000"/>
                      </a:schemeClr>
                    </a:solidFill>
                  </a:tcPr>
                </a:tc>
                <a:extLst>
                  <a:ext uri="{0D108BD9-81ED-4DB2-BD59-A6C34878D82A}">
                    <a16:rowId xmlns:a16="http://schemas.microsoft.com/office/drawing/2014/main" val="2211472011"/>
                  </a:ext>
                </a:extLst>
              </a:tr>
              <a:tr h="270164">
                <a:tc>
                  <a:txBody>
                    <a:bodyPr/>
                    <a:lstStyle/>
                    <a:p>
                      <a:r>
                        <a:rPr lang="sr-Cyrl-RS" sz="1200" b="1" dirty="0">
                          <a:latin typeface="Segoe UI Light" panose="020B0502040204020203" pitchFamily="34" charset="0"/>
                          <a:cs typeface="Segoe UI Light" panose="020B0502040204020203" pitchFamily="34" charset="0"/>
                        </a:rPr>
                        <a:t>Ликвидациона вредност</a:t>
                      </a:r>
                      <a:endParaRPr lang="en-US" sz="1200" b="1" dirty="0">
                        <a:latin typeface="Segoe UI Light" panose="020B0502040204020203" pitchFamily="34" charset="0"/>
                        <a:cs typeface="Segoe UI Light" panose="020B0502040204020203" pitchFamily="34" charset="0"/>
                      </a:endParaRPr>
                    </a:p>
                  </a:txBody>
                  <a:tcPr marT="41564" marB="41564">
                    <a:solidFill>
                      <a:schemeClr val="accent4">
                        <a:lumMod val="25000"/>
                        <a:lumOff val="75000"/>
                      </a:schemeClr>
                    </a:solidFill>
                  </a:tcPr>
                </a:tc>
                <a:tc>
                  <a:txBody>
                    <a:bodyPr/>
                    <a:lstStyle/>
                    <a:p>
                      <a:pPr algn="r"/>
                      <a:r>
                        <a:rPr lang="en-GB" sz="1200" b="1" dirty="0">
                          <a:solidFill>
                            <a:srgbClr val="C00000"/>
                          </a:solidFill>
                          <a:latin typeface="Segoe UI Light" panose="020B0502040204020203" pitchFamily="34" charset="0"/>
                          <a:cs typeface="Segoe UI Light" panose="020B0502040204020203" pitchFamily="34" charset="0"/>
                        </a:rPr>
                        <a:t>(75.913)</a:t>
                      </a:r>
                      <a:endParaRPr lang="en-US" sz="1200" b="1" dirty="0">
                        <a:solidFill>
                          <a:srgbClr val="C00000"/>
                        </a:solidFill>
                        <a:latin typeface="Segoe UI Light" panose="020B0502040204020203" pitchFamily="34" charset="0"/>
                        <a:cs typeface="Segoe UI Light" panose="020B0502040204020203" pitchFamily="34" charset="0"/>
                      </a:endParaRPr>
                    </a:p>
                  </a:txBody>
                  <a:tcPr marT="41564" marB="41564">
                    <a:solidFill>
                      <a:schemeClr val="accent4">
                        <a:lumMod val="25000"/>
                        <a:lumOff val="75000"/>
                      </a:schemeClr>
                    </a:solidFill>
                  </a:tcPr>
                </a:tc>
                <a:extLst>
                  <a:ext uri="{0D108BD9-81ED-4DB2-BD59-A6C34878D82A}">
                    <a16:rowId xmlns:a16="http://schemas.microsoft.com/office/drawing/2014/main" val="2570840151"/>
                  </a:ext>
                </a:extLst>
              </a:tr>
              <a:tr h="270164">
                <a:tc>
                  <a:txBody>
                    <a:bodyPr/>
                    <a:lstStyle/>
                    <a:p>
                      <a:r>
                        <a:rPr lang="sr-Cyrl-RS" sz="1200" dirty="0">
                          <a:latin typeface="Segoe UI Light" panose="020B0502040204020203" pitchFamily="34" charset="0"/>
                          <a:cs typeface="Segoe UI Light" panose="020B0502040204020203" pitchFamily="34" charset="0"/>
                        </a:rPr>
                        <a:t>Трошкови стечајне процедуре</a:t>
                      </a:r>
                      <a:endParaRPr lang="en-US" sz="1200" dirty="0">
                        <a:latin typeface="Segoe UI Light" panose="020B0502040204020203" pitchFamily="34" charset="0"/>
                        <a:cs typeface="Segoe UI Light" panose="020B0502040204020203" pitchFamily="34" charset="0"/>
                      </a:endParaRPr>
                    </a:p>
                  </a:txBody>
                  <a:tcPr marT="41564" marB="41564">
                    <a:solidFill>
                      <a:schemeClr val="accent4">
                        <a:lumMod val="25000"/>
                        <a:lumOff val="75000"/>
                      </a:schemeClr>
                    </a:solidFill>
                  </a:tcPr>
                </a:tc>
                <a:tc>
                  <a:txBody>
                    <a:bodyPr/>
                    <a:lstStyle/>
                    <a:p>
                      <a:pPr algn="r"/>
                      <a:r>
                        <a:rPr lang="en-GB" sz="1200" dirty="0">
                          <a:latin typeface="Segoe UI Light" panose="020B0502040204020203" pitchFamily="34" charset="0"/>
                          <a:cs typeface="Segoe UI Light" panose="020B0502040204020203" pitchFamily="34" charset="0"/>
                        </a:rPr>
                        <a:t>10</a:t>
                      </a:r>
                      <a:endParaRPr lang="en-US" sz="1200" dirty="0">
                        <a:latin typeface="Segoe UI Light" panose="020B0502040204020203" pitchFamily="34" charset="0"/>
                        <a:cs typeface="Segoe UI Light" panose="020B0502040204020203" pitchFamily="34" charset="0"/>
                      </a:endParaRPr>
                    </a:p>
                  </a:txBody>
                  <a:tcPr marT="41564" marB="41564">
                    <a:solidFill>
                      <a:schemeClr val="accent4">
                        <a:lumMod val="25000"/>
                        <a:lumOff val="75000"/>
                      </a:schemeClr>
                    </a:solidFill>
                  </a:tcPr>
                </a:tc>
                <a:extLst>
                  <a:ext uri="{0D108BD9-81ED-4DB2-BD59-A6C34878D82A}">
                    <a16:rowId xmlns:a16="http://schemas.microsoft.com/office/drawing/2014/main" val="3799497930"/>
                  </a:ext>
                </a:extLst>
              </a:tr>
              <a:tr h="270164">
                <a:tc>
                  <a:txBody>
                    <a:bodyPr/>
                    <a:lstStyle/>
                    <a:p>
                      <a:r>
                        <a:rPr lang="sr-Cyrl-RS" sz="1200" b="1" dirty="0">
                          <a:latin typeface="Segoe UI Light" panose="020B0502040204020203" pitchFamily="34" charset="0"/>
                          <a:cs typeface="Segoe UI Light" panose="020B0502040204020203" pitchFamily="34" charset="0"/>
                        </a:rPr>
                        <a:t>Нето ликвидациона вредност</a:t>
                      </a:r>
                      <a:endParaRPr lang="en-US" sz="1200" b="1" dirty="0">
                        <a:latin typeface="Segoe UI Light" panose="020B0502040204020203" pitchFamily="34" charset="0"/>
                        <a:cs typeface="Segoe UI Light" panose="020B0502040204020203" pitchFamily="34" charset="0"/>
                      </a:endParaRPr>
                    </a:p>
                  </a:txBody>
                  <a:tcPr marT="41564" marB="41564">
                    <a:solidFill>
                      <a:schemeClr val="accent4">
                        <a:lumMod val="25000"/>
                        <a:lumOff val="75000"/>
                      </a:schemeClr>
                    </a:solidFill>
                  </a:tcPr>
                </a:tc>
                <a:tc>
                  <a:txBody>
                    <a:bodyPr/>
                    <a:lstStyle/>
                    <a:p>
                      <a:pPr algn="r"/>
                      <a:r>
                        <a:rPr lang="en-GB" sz="1200" b="1" dirty="0">
                          <a:solidFill>
                            <a:srgbClr val="C00000"/>
                          </a:solidFill>
                          <a:latin typeface="Segoe UI Light" panose="020B0502040204020203" pitchFamily="34" charset="0"/>
                          <a:cs typeface="Segoe UI Light" panose="020B0502040204020203" pitchFamily="34" charset="0"/>
                        </a:rPr>
                        <a:t>(75.923)</a:t>
                      </a:r>
                      <a:endParaRPr lang="en-US" sz="1200" b="1" dirty="0">
                        <a:solidFill>
                          <a:srgbClr val="C00000"/>
                        </a:solidFill>
                        <a:latin typeface="Segoe UI Light" panose="020B0502040204020203" pitchFamily="34" charset="0"/>
                        <a:cs typeface="Segoe UI Light" panose="020B0502040204020203" pitchFamily="34" charset="0"/>
                      </a:endParaRPr>
                    </a:p>
                  </a:txBody>
                  <a:tcPr marT="41564" marB="41564">
                    <a:solidFill>
                      <a:schemeClr val="accent4">
                        <a:lumMod val="25000"/>
                        <a:lumOff val="75000"/>
                      </a:schemeClr>
                    </a:solidFill>
                  </a:tcPr>
                </a:tc>
                <a:extLst>
                  <a:ext uri="{0D108BD9-81ED-4DB2-BD59-A6C34878D82A}">
                    <a16:rowId xmlns:a16="http://schemas.microsoft.com/office/drawing/2014/main" val="1805583938"/>
                  </a:ext>
                </a:extLst>
              </a:tr>
            </a:tbl>
          </a:graphicData>
        </a:graphic>
      </p:graphicFrame>
    </p:spTree>
    <p:extLst>
      <p:ext uri="{BB962C8B-B14F-4D97-AF65-F5344CB8AC3E}">
        <p14:creationId xmlns:p14="http://schemas.microsoft.com/office/powerpoint/2010/main" val="3894561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6CDD10-657E-4216-9B9F-C21ABAE46DB8}"/>
              </a:ext>
            </a:extLst>
          </p:cNvPr>
          <p:cNvSpPr>
            <a:spLocks noGrp="1"/>
          </p:cNvSpPr>
          <p:nvPr>
            <p:ph sz="quarter" idx="10"/>
          </p:nvPr>
        </p:nvSpPr>
        <p:spPr/>
        <p:txBody>
          <a:bodyPr/>
          <a:lstStyle/>
          <a:p>
            <a:endParaRPr lang="sr-Cyrl-RS" dirty="0"/>
          </a:p>
          <a:p>
            <a:r>
              <a:rPr lang="sr-Cyrl-RS" dirty="0"/>
              <a:t>Дужник Алфа </a:t>
            </a:r>
            <a:r>
              <a:rPr lang="sr-Cyrl-RS" dirty="0" err="1"/>
              <a:t>доо</a:t>
            </a:r>
            <a:r>
              <a:rPr lang="sr-Cyrl-RS" dirty="0"/>
              <a:t> у стечају</a:t>
            </a:r>
          </a:p>
          <a:p>
            <a:endParaRPr lang="sr-Cyrl-RS" dirty="0"/>
          </a:p>
          <a:p>
            <a:r>
              <a:rPr lang="sr-Cyrl-RS" dirty="0"/>
              <a:t>Проценитељ Бета  </a:t>
            </a:r>
            <a:r>
              <a:rPr lang="sr-Cyrl-RS" dirty="0" err="1"/>
              <a:t>доо</a:t>
            </a:r>
            <a:endParaRPr lang="sr-Cyrl-RS" dirty="0"/>
          </a:p>
          <a:p>
            <a:endParaRPr lang="sr-Cyrl-RS" dirty="0"/>
          </a:p>
          <a:p>
            <a:r>
              <a:rPr lang="sr-Cyrl-RS" dirty="0"/>
              <a:t>Продаја дужника као правног лица</a:t>
            </a:r>
          </a:p>
          <a:p>
            <a:endParaRPr lang="sr-Cyrl-RS" dirty="0"/>
          </a:p>
          <a:p>
            <a:r>
              <a:rPr lang="sr-Cyrl-RS" dirty="0"/>
              <a:t>Привредни суд</a:t>
            </a:r>
          </a:p>
        </p:txBody>
      </p:sp>
      <p:sp>
        <p:nvSpPr>
          <p:cNvPr id="3" name="Title 2">
            <a:extLst>
              <a:ext uri="{FF2B5EF4-FFF2-40B4-BE49-F238E27FC236}">
                <a16:creationId xmlns:a16="http://schemas.microsoft.com/office/drawing/2014/main" id="{57D22BAE-BDA8-4E4D-8C54-19C68E160529}"/>
              </a:ext>
            </a:extLst>
          </p:cNvPr>
          <p:cNvSpPr>
            <a:spLocks noGrp="1"/>
          </p:cNvSpPr>
          <p:nvPr>
            <p:ph type="title"/>
          </p:nvPr>
        </p:nvSpPr>
        <p:spPr/>
        <p:txBody>
          <a:bodyPr/>
          <a:lstStyle/>
          <a:p>
            <a:r>
              <a:rPr lang="sr-Cyrl-RS" dirty="0"/>
              <a:t>Студија случаја</a:t>
            </a:r>
            <a:endParaRPr lang="en-US" dirty="0"/>
          </a:p>
        </p:txBody>
      </p:sp>
    </p:spTree>
    <p:extLst>
      <p:ext uri="{BB962C8B-B14F-4D97-AF65-F5344CB8AC3E}">
        <p14:creationId xmlns:p14="http://schemas.microsoft.com/office/powerpoint/2010/main" val="2455446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sr-Cyrl-RS" sz="5000" dirty="0"/>
              <a:t>Тржишни приступ</a:t>
            </a:r>
            <a:endParaRPr lang="bs-Latn-BA" sz="5000" dirty="0"/>
          </a:p>
        </p:txBody>
      </p:sp>
    </p:spTree>
    <p:extLst>
      <p:ext uri="{BB962C8B-B14F-4D97-AF65-F5344CB8AC3E}">
        <p14:creationId xmlns:p14="http://schemas.microsoft.com/office/powerpoint/2010/main" val="2145657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7F88C4-E4F7-40CC-A09E-9DC6B902FAA9}"/>
              </a:ext>
            </a:extLst>
          </p:cNvPr>
          <p:cNvSpPr>
            <a:spLocks noGrp="1"/>
          </p:cNvSpPr>
          <p:nvPr>
            <p:ph sz="quarter" idx="10"/>
          </p:nvPr>
        </p:nvSpPr>
        <p:spPr/>
        <p:txBody>
          <a:bodyPr>
            <a:normAutofit lnSpcReduction="10000"/>
          </a:bodyPr>
          <a:lstStyle/>
          <a:p>
            <a:r>
              <a:rPr lang="ru-RU" dirty="0"/>
              <a:t>Тржишни приступ у процени вредности заснован је на упоређивању предузећа које је предмет процене и сличних предузећа у истој индустрији (метода упоредних предузећа). </a:t>
            </a:r>
            <a:endParaRPr lang="sr-Latn-RS" dirty="0"/>
          </a:p>
          <a:p>
            <a:r>
              <a:rPr lang="ru-RU" dirty="0"/>
              <a:t>Поред упоредивих компанија, </a:t>
            </a:r>
            <a:r>
              <a:rPr lang="sr-Cyrl-RS" dirty="0"/>
              <a:t>као основа за поређење могу се користити и </a:t>
            </a:r>
            <a:r>
              <a:rPr lang="ru-RU" dirty="0"/>
              <a:t>постигнуте цене у спровођењу М&amp;А трансакција на тржишту (метода упоредних трансакција). </a:t>
            </a:r>
          </a:p>
          <a:p>
            <a:r>
              <a:rPr lang="ru-RU" dirty="0"/>
              <a:t>Претпоставља се да рационални купац за одређено средство неће платити више него што би платио за друго средство сличне намене и квалитета. </a:t>
            </a:r>
          </a:p>
          <a:p>
            <a:r>
              <a:rPr lang="ru-RU" dirty="0"/>
              <a:t>Одабрана група упоредивих компанија или трансакција спајања и преузимања користе се као основа за дефинисање и израчунавање мултипликатора за одређивање вредности предузећа које подлеже процени.</a:t>
            </a:r>
          </a:p>
          <a:p>
            <a:r>
              <a:rPr lang="ru-RU" dirty="0"/>
              <a:t> Мултипликатори представљају рациа различитих категорија финансијских резултата (приходи, ЕБИТ, ЕБИТДА, капитал итд.), или различитих категорија финансијских резултата и цене акције или зараде по акцији итд. На основу њихових вредности бира се један или више мултипликатора релевантне за пружање увида у вредност предузећа који је предмет процене.</a:t>
            </a:r>
            <a:endParaRPr lang="en-US" dirty="0"/>
          </a:p>
        </p:txBody>
      </p:sp>
      <p:sp>
        <p:nvSpPr>
          <p:cNvPr id="3" name="Title 2">
            <a:extLst>
              <a:ext uri="{FF2B5EF4-FFF2-40B4-BE49-F238E27FC236}">
                <a16:creationId xmlns:a16="http://schemas.microsoft.com/office/drawing/2014/main" id="{A01B99C7-80A5-47B2-BB5B-71B548B01F68}"/>
              </a:ext>
            </a:extLst>
          </p:cNvPr>
          <p:cNvSpPr>
            <a:spLocks noGrp="1"/>
          </p:cNvSpPr>
          <p:nvPr>
            <p:ph type="title"/>
          </p:nvPr>
        </p:nvSpPr>
        <p:spPr/>
        <p:txBody>
          <a:bodyPr/>
          <a:lstStyle/>
          <a:p>
            <a:r>
              <a:rPr lang="sr-Cyrl-RS" dirty="0"/>
              <a:t>Тржишни приступ</a:t>
            </a:r>
            <a:endParaRPr lang="en-US" dirty="0"/>
          </a:p>
        </p:txBody>
      </p:sp>
    </p:spTree>
    <p:extLst>
      <p:ext uri="{BB962C8B-B14F-4D97-AF65-F5344CB8AC3E}">
        <p14:creationId xmlns:p14="http://schemas.microsoft.com/office/powerpoint/2010/main" val="745331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ECA119-EC46-4309-AF28-91032F4E8711}"/>
              </a:ext>
            </a:extLst>
          </p:cNvPr>
          <p:cNvSpPr>
            <a:spLocks noGrp="1"/>
          </p:cNvSpPr>
          <p:nvPr>
            <p:ph type="title"/>
          </p:nvPr>
        </p:nvSpPr>
        <p:spPr/>
        <p:txBody>
          <a:bodyPr/>
          <a:lstStyle/>
          <a:p>
            <a:r>
              <a:rPr lang="sr-Cyrl-RS" dirty="0"/>
              <a:t>Тржишни приступ – сажетак </a:t>
            </a:r>
            <a:endParaRPr lang="en-US" dirty="0"/>
          </a:p>
        </p:txBody>
      </p:sp>
      <p:sp>
        <p:nvSpPr>
          <p:cNvPr id="4" name="TextBox 3">
            <a:extLst>
              <a:ext uri="{FF2B5EF4-FFF2-40B4-BE49-F238E27FC236}">
                <a16:creationId xmlns:a16="http://schemas.microsoft.com/office/drawing/2014/main" id="{68A895A8-F156-402F-9BCE-CD3E08D4827B}"/>
              </a:ext>
            </a:extLst>
          </p:cNvPr>
          <p:cNvSpPr txBox="1"/>
          <p:nvPr/>
        </p:nvSpPr>
        <p:spPr>
          <a:xfrm>
            <a:off x="1059962" y="1657720"/>
            <a:ext cx="9051393" cy="307777"/>
          </a:xfrm>
          <a:prstGeom prst="rect">
            <a:avLst/>
          </a:prstGeom>
          <a:noFill/>
        </p:spPr>
        <p:txBody>
          <a:bodyPr wrap="square">
            <a:spAutoFit/>
          </a:bodyPr>
          <a:lstStyle/>
          <a:p>
            <a:pPr marL="488950" lvl="3" algn="just">
              <a:spcBef>
                <a:spcPts val="600"/>
              </a:spcBef>
              <a:spcAft>
                <a:spcPts val="600"/>
              </a:spcAft>
              <a:buClr>
                <a:schemeClr val="tx2">
                  <a:lumMod val="50000"/>
                  <a:lumOff val="50000"/>
                </a:schemeClr>
              </a:buClr>
              <a:tabLst>
                <a:tab pos="8402638" algn="r"/>
              </a:tabLst>
            </a:pPr>
            <a:r>
              <a:rPr lang="sr-Cyrl-RS" sz="1400" dirty="0">
                <a:cs typeface="Arial"/>
              </a:rPr>
              <a:t>Метод упоредивих компанија</a:t>
            </a:r>
            <a:endParaRPr lang="en-US" sz="1400" dirty="0">
              <a:latin typeface="Andes" panose="02000000000000000000" pitchFamily="50" charset="0"/>
              <a:cs typeface="Arial"/>
            </a:endParaRPr>
          </a:p>
        </p:txBody>
      </p:sp>
      <p:graphicFrame>
        <p:nvGraphicFramePr>
          <p:cNvPr id="5" name="Table 4">
            <a:extLst>
              <a:ext uri="{FF2B5EF4-FFF2-40B4-BE49-F238E27FC236}">
                <a16:creationId xmlns:a16="http://schemas.microsoft.com/office/drawing/2014/main" id="{4F89A694-B3D4-4F32-BAA9-04F721919CDA}"/>
              </a:ext>
            </a:extLst>
          </p:cNvPr>
          <p:cNvGraphicFramePr>
            <a:graphicFrameLocks noGrp="1"/>
          </p:cNvGraphicFramePr>
          <p:nvPr>
            <p:extLst>
              <p:ext uri="{D42A27DB-BD31-4B8C-83A1-F6EECF244321}">
                <p14:modId xmlns:p14="http://schemas.microsoft.com/office/powerpoint/2010/main" val="614355258"/>
              </p:ext>
            </p:extLst>
          </p:nvPr>
        </p:nvGraphicFramePr>
        <p:xfrm>
          <a:off x="1442602" y="1967996"/>
          <a:ext cx="8848476" cy="2168907"/>
        </p:xfrm>
        <a:graphic>
          <a:graphicData uri="http://schemas.openxmlformats.org/drawingml/2006/table">
            <a:tbl>
              <a:tblPr firstRow="1" firstCol="1" bandRow="1">
                <a:tableStyleId>{5C22544A-7EE6-4342-B048-85BDC9FD1C3A}</a:tableStyleId>
              </a:tblPr>
              <a:tblGrid>
                <a:gridCol w="335846">
                  <a:extLst>
                    <a:ext uri="{9D8B030D-6E8A-4147-A177-3AD203B41FA5}">
                      <a16:colId xmlns:a16="http://schemas.microsoft.com/office/drawing/2014/main" val="3120568923"/>
                    </a:ext>
                  </a:extLst>
                </a:gridCol>
                <a:gridCol w="757431">
                  <a:extLst>
                    <a:ext uri="{9D8B030D-6E8A-4147-A177-3AD203B41FA5}">
                      <a16:colId xmlns:a16="http://schemas.microsoft.com/office/drawing/2014/main" val="3348244279"/>
                    </a:ext>
                  </a:extLst>
                </a:gridCol>
                <a:gridCol w="719667">
                  <a:extLst>
                    <a:ext uri="{9D8B030D-6E8A-4147-A177-3AD203B41FA5}">
                      <a16:colId xmlns:a16="http://schemas.microsoft.com/office/drawing/2014/main" val="3800577461"/>
                    </a:ext>
                  </a:extLst>
                </a:gridCol>
                <a:gridCol w="901700">
                  <a:extLst>
                    <a:ext uri="{9D8B030D-6E8A-4147-A177-3AD203B41FA5}">
                      <a16:colId xmlns:a16="http://schemas.microsoft.com/office/drawing/2014/main" val="2250043384"/>
                    </a:ext>
                  </a:extLst>
                </a:gridCol>
                <a:gridCol w="812800">
                  <a:extLst>
                    <a:ext uri="{9D8B030D-6E8A-4147-A177-3AD203B41FA5}">
                      <a16:colId xmlns:a16="http://schemas.microsoft.com/office/drawing/2014/main" val="3195284901"/>
                    </a:ext>
                  </a:extLst>
                </a:gridCol>
                <a:gridCol w="630767">
                  <a:extLst>
                    <a:ext uri="{9D8B030D-6E8A-4147-A177-3AD203B41FA5}">
                      <a16:colId xmlns:a16="http://schemas.microsoft.com/office/drawing/2014/main" val="214911864"/>
                    </a:ext>
                  </a:extLst>
                </a:gridCol>
                <a:gridCol w="677333">
                  <a:extLst>
                    <a:ext uri="{9D8B030D-6E8A-4147-A177-3AD203B41FA5}">
                      <a16:colId xmlns:a16="http://schemas.microsoft.com/office/drawing/2014/main" val="119820453"/>
                    </a:ext>
                  </a:extLst>
                </a:gridCol>
                <a:gridCol w="678180">
                  <a:extLst>
                    <a:ext uri="{9D8B030D-6E8A-4147-A177-3AD203B41FA5}">
                      <a16:colId xmlns:a16="http://schemas.microsoft.com/office/drawing/2014/main" val="1949961089"/>
                    </a:ext>
                  </a:extLst>
                </a:gridCol>
                <a:gridCol w="574040">
                  <a:extLst>
                    <a:ext uri="{9D8B030D-6E8A-4147-A177-3AD203B41FA5}">
                      <a16:colId xmlns:a16="http://schemas.microsoft.com/office/drawing/2014/main" val="329121320"/>
                    </a:ext>
                  </a:extLst>
                </a:gridCol>
                <a:gridCol w="690880">
                  <a:extLst>
                    <a:ext uri="{9D8B030D-6E8A-4147-A177-3AD203B41FA5}">
                      <a16:colId xmlns:a16="http://schemas.microsoft.com/office/drawing/2014/main" val="3112149325"/>
                    </a:ext>
                  </a:extLst>
                </a:gridCol>
                <a:gridCol w="1021080">
                  <a:extLst>
                    <a:ext uri="{9D8B030D-6E8A-4147-A177-3AD203B41FA5}">
                      <a16:colId xmlns:a16="http://schemas.microsoft.com/office/drawing/2014/main" val="2599498253"/>
                    </a:ext>
                  </a:extLst>
                </a:gridCol>
                <a:gridCol w="1048752">
                  <a:extLst>
                    <a:ext uri="{9D8B030D-6E8A-4147-A177-3AD203B41FA5}">
                      <a16:colId xmlns:a16="http://schemas.microsoft.com/office/drawing/2014/main" val="4057174740"/>
                    </a:ext>
                  </a:extLst>
                </a:gridCol>
              </a:tblGrid>
              <a:tr h="515902">
                <a:tc>
                  <a:txBody>
                    <a:bodyPr/>
                    <a:lstStyle/>
                    <a:p>
                      <a:pPr algn="just">
                        <a:lnSpc>
                          <a:spcPct val="107000"/>
                        </a:lnSpc>
                        <a:spcAft>
                          <a:spcPts val="800"/>
                        </a:spcAft>
                      </a:pPr>
                      <a:r>
                        <a:rPr lang="sr-Cyrl-RS" sz="9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Бр.</a:t>
                      </a:r>
                      <a:endParaRPr lang="en-US" sz="9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just">
                        <a:lnSpc>
                          <a:spcPct val="107000"/>
                        </a:lnSpc>
                        <a:spcAft>
                          <a:spcPts val="800"/>
                        </a:spcAft>
                      </a:pPr>
                      <a:r>
                        <a:rPr lang="sr-Cyrl-RS" sz="900" dirty="0">
                          <a:solidFill>
                            <a:schemeClr val="tx1"/>
                          </a:solidFill>
                          <a:effectLst/>
                          <a:latin typeface="Segoe UI Light" panose="020B0502040204020203" pitchFamily="34" charset="0"/>
                          <a:cs typeface="Segoe UI Light" panose="020B0502040204020203" pitchFamily="34" charset="0"/>
                        </a:rPr>
                        <a:t>Компанија</a:t>
                      </a:r>
                      <a:endParaRPr lang="en-US" sz="9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just">
                        <a:lnSpc>
                          <a:spcPct val="107000"/>
                        </a:lnSpc>
                        <a:spcAft>
                          <a:spcPts val="800"/>
                        </a:spcAft>
                      </a:pPr>
                      <a:r>
                        <a:rPr lang="sr-Cyrl-RS" sz="900" dirty="0">
                          <a:solidFill>
                            <a:schemeClr val="tx1"/>
                          </a:solidFill>
                          <a:effectLst/>
                          <a:latin typeface="Segoe UI Light" panose="020B0502040204020203" pitchFamily="34" charset="0"/>
                          <a:cs typeface="Segoe UI Light" panose="020B0502040204020203" pitchFamily="34" charset="0"/>
                        </a:rPr>
                        <a:t>Држава</a:t>
                      </a:r>
                      <a:endParaRPr lang="en-US" sz="9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just">
                        <a:lnSpc>
                          <a:spcPct val="107000"/>
                        </a:lnSpc>
                        <a:spcAft>
                          <a:spcPts val="800"/>
                        </a:spcAft>
                      </a:pPr>
                      <a:r>
                        <a:rPr lang="sr-Cyrl-RS" sz="900" dirty="0">
                          <a:solidFill>
                            <a:schemeClr val="tx1"/>
                          </a:solidFill>
                          <a:effectLst/>
                          <a:latin typeface="Segoe UI Light" panose="020B0502040204020203" pitchFamily="34" charset="0"/>
                          <a:cs typeface="Segoe UI Light" panose="020B0502040204020203" pitchFamily="34" charset="0"/>
                        </a:rPr>
                        <a:t>Тржишна капитализација</a:t>
                      </a:r>
                      <a:r>
                        <a:rPr lang="en-GB" sz="900" dirty="0">
                          <a:solidFill>
                            <a:schemeClr val="tx1"/>
                          </a:solidFill>
                          <a:effectLst/>
                          <a:latin typeface="Segoe UI Light" panose="020B0502040204020203" pitchFamily="34" charset="0"/>
                          <a:cs typeface="Segoe UI Light" panose="020B0502040204020203" pitchFamily="34" charset="0"/>
                        </a:rPr>
                        <a:t> (</a:t>
                      </a:r>
                      <a:r>
                        <a:rPr lang="sr-Cyrl-RS" sz="900" dirty="0">
                          <a:solidFill>
                            <a:schemeClr val="tx1"/>
                          </a:solidFill>
                          <a:effectLst/>
                          <a:latin typeface="Segoe UI Light" panose="020B0502040204020203" pitchFamily="34" charset="0"/>
                          <a:cs typeface="Segoe UI Light" panose="020B0502040204020203" pitchFamily="34" charset="0"/>
                        </a:rPr>
                        <a:t>ЕУР</a:t>
                      </a:r>
                      <a:r>
                        <a:rPr lang="en-GB" sz="900" dirty="0">
                          <a:solidFill>
                            <a:schemeClr val="tx1"/>
                          </a:solidFill>
                          <a:effectLst/>
                          <a:latin typeface="Segoe UI Light" panose="020B0502040204020203" pitchFamily="34" charset="0"/>
                          <a:cs typeface="Segoe UI Light" panose="020B0502040204020203" pitchFamily="34" charset="0"/>
                        </a:rPr>
                        <a:t> 000)</a:t>
                      </a:r>
                      <a:endParaRPr lang="en-US" sz="9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just">
                        <a:lnSpc>
                          <a:spcPct val="107000"/>
                        </a:lnSpc>
                        <a:spcAft>
                          <a:spcPts val="0"/>
                        </a:spcAft>
                      </a:pPr>
                      <a:r>
                        <a:rPr lang="sr-Cyrl-RS" sz="900" dirty="0">
                          <a:solidFill>
                            <a:schemeClr val="tx1"/>
                          </a:solidFill>
                          <a:effectLst/>
                          <a:latin typeface="Segoe UI Light" panose="020B0502040204020203" pitchFamily="34" charset="0"/>
                          <a:cs typeface="Segoe UI Light" panose="020B0502040204020203" pitchFamily="34" charset="0"/>
                        </a:rPr>
                        <a:t>Инвестирани капитал </a:t>
                      </a:r>
                    </a:p>
                    <a:p>
                      <a:pPr algn="just">
                        <a:lnSpc>
                          <a:spcPct val="107000"/>
                        </a:lnSpc>
                        <a:spcAft>
                          <a:spcPts val="800"/>
                        </a:spcAft>
                      </a:pPr>
                      <a:r>
                        <a:rPr lang="en-GB" sz="900" dirty="0">
                          <a:solidFill>
                            <a:schemeClr val="tx1"/>
                          </a:solidFill>
                          <a:effectLst/>
                          <a:latin typeface="Segoe UI Light" panose="020B0502040204020203" pitchFamily="34" charset="0"/>
                          <a:cs typeface="Segoe UI Light" panose="020B0502040204020203" pitchFamily="34" charset="0"/>
                        </a:rPr>
                        <a:t>(</a:t>
                      </a:r>
                      <a:r>
                        <a:rPr lang="sr-Cyrl-RS" sz="900" dirty="0">
                          <a:solidFill>
                            <a:schemeClr val="tx1"/>
                          </a:solidFill>
                          <a:effectLst/>
                          <a:latin typeface="Segoe UI Light" panose="020B0502040204020203" pitchFamily="34" charset="0"/>
                          <a:cs typeface="Segoe UI Light" panose="020B0502040204020203" pitchFamily="34" charset="0"/>
                        </a:rPr>
                        <a:t>ЕУР</a:t>
                      </a:r>
                      <a:r>
                        <a:rPr lang="en-GB" sz="900" dirty="0">
                          <a:solidFill>
                            <a:schemeClr val="tx1"/>
                          </a:solidFill>
                          <a:effectLst/>
                          <a:latin typeface="Segoe UI Light" panose="020B0502040204020203" pitchFamily="34" charset="0"/>
                          <a:cs typeface="Segoe UI Light" panose="020B0502040204020203" pitchFamily="34" charset="0"/>
                        </a:rPr>
                        <a:t> 000)</a:t>
                      </a:r>
                      <a:endParaRPr lang="en-US" sz="9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just">
                        <a:lnSpc>
                          <a:spcPct val="107000"/>
                        </a:lnSpc>
                        <a:spcAft>
                          <a:spcPts val="800"/>
                        </a:spcAft>
                      </a:pPr>
                      <a:r>
                        <a:rPr lang="sr-Cyrl-RS" sz="900" dirty="0">
                          <a:solidFill>
                            <a:schemeClr val="tx1"/>
                          </a:solidFill>
                          <a:effectLst/>
                          <a:latin typeface="Segoe UI Light" panose="020B0502040204020203" pitchFamily="34" charset="0"/>
                          <a:cs typeface="Segoe UI Light" panose="020B0502040204020203" pitchFamily="34" charset="0"/>
                        </a:rPr>
                        <a:t>Пословни приходи </a:t>
                      </a:r>
                      <a:r>
                        <a:rPr lang="en-GB" sz="900" dirty="0">
                          <a:solidFill>
                            <a:schemeClr val="tx1"/>
                          </a:solidFill>
                          <a:effectLst/>
                          <a:latin typeface="Segoe UI Light" panose="020B0502040204020203" pitchFamily="34" charset="0"/>
                          <a:cs typeface="Segoe UI Light" panose="020B0502040204020203" pitchFamily="34" charset="0"/>
                        </a:rPr>
                        <a:t>(</a:t>
                      </a:r>
                      <a:r>
                        <a:rPr lang="sr-Cyrl-RS" sz="900" dirty="0">
                          <a:solidFill>
                            <a:schemeClr val="tx1"/>
                          </a:solidFill>
                          <a:effectLst/>
                          <a:latin typeface="Segoe UI Light" panose="020B0502040204020203" pitchFamily="34" charset="0"/>
                          <a:cs typeface="Segoe UI Light" panose="020B0502040204020203" pitchFamily="34" charset="0"/>
                        </a:rPr>
                        <a:t>ЕУР </a:t>
                      </a:r>
                      <a:r>
                        <a:rPr lang="en-GB" sz="900" dirty="0">
                          <a:solidFill>
                            <a:schemeClr val="tx1"/>
                          </a:solidFill>
                          <a:effectLst/>
                          <a:latin typeface="Segoe UI Light" panose="020B0502040204020203" pitchFamily="34" charset="0"/>
                          <a:cs typeface="Segoe UI Light" panose="020B0502040204020203" pitchFamily="34" charset="0"/>
                        </a:rPr>
                        <a:t>000)</a:t>
                      </a:r>
                      <a:endParaRPr lang="en-US" sz="9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just">
                        <a:lnSpc>
                          <a:spcPct val="107000"/>
                        </a:lnSpc>
                        <a:spcAft>
                          <a:spcPts val="800"/>
                        </a:spcAft>
                      </a:pPr>
                      <a:r>
                        <a:rPr lang="sr-Cyrl-RS" sz="900" dirty="0">
                          <a:solidFill>
                            <a:schemeClr val="tx1"/>
                          </a:solidFill>
                          <a:effectLst/>
                          <a:latin typeface="Segoe UI Light" panose="020B0502040204020203" pitchFamily="34" charset="0"/>
                          <a:cs typeface="Segoe UI Light" panose="020B0502040204020203" pitchFamily="34" charset="0"/>
                        </a:rPr>
                        <a:t>ЕБИТДА</a:t>
                      </a:r>
                      <a:r>
                        <a:rPr lang="en-GB" sz="900" dirty="0">
                          <a:solidFill>
                            <a:schemeClr val="tx1"/>
                          </a:solidFill>
                          <a:effectLst/>
                          <a:latin typeface="Segoe UI Light" panose="020B0502040204020203" pitchFamily="34" charset="0"/>
                          <a:cs typeface="Segoe UI Light" panose="020B0502040204020203" pitchFamily="34" charset="0"/>
                        </a:rPr>
                        <a:t> (</a:t>
                      </a:r>
                      <a:r>
                        <a:rPr lang="sr-Cyrl-RS" sz="900" dirty="0">
                          <a:solidFill>
                            <a:schemeClr val="tx1"/>
                          </a:solidFill>
                          <a:effectLst/>
                          <a:latin typeface="Segoe UI Light" panose="020B0502040204020203" pitchFamily="34" charset="0"/>
                          <a:cs typeface="Segoe UI Light" panose="020B0502040204020203" pitchFamily="34" charset="0"/>
                        </a:rPr>
                        <a:t>ЕУР </a:t>
                      </a:r>
                      <a:r>
                        <a:rPr lang="en-GB" sz="900" dirty="0">
                          <a:solidFill>
                            <a:schemeClr val="tx1"/>
                          </a:solidFill>
                          <a:effectLst/>
                          <a:latin typeface="Segoe UI Light" panose="020B0502040204020203" pitchFamily="34" charset="0"/>
                          <a:cs typeface="Segoe UI Light" panose="020B0502040204020203" pitchFamily="34" charset="0"/>
                        </a:rPr>
                        <a:t>000)</a:t>
                      </a:r>
                      <a:endParaRPr lang="en-US" sz="9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just">
                        <a:lnSpc>
                          <a:spcPct val="107000"/>
                        </a:lnSpc>
                        <a:spcAft>
                          <a:spcPts val="800"/>
                        </a:spcAft>
                      </a:pPr>
                      <a:r>
                        <a:rPr lang="en-GB" sz="900" dirty="0">
                          <a:solidFill>
                            <a:schemeClr val="tx1"/>
                          </a:solidFill>
                          <a:effectLst/>
                          <a:latin typeface="Segoe UI Light" panose="020B0502040204020203" pitchFamily="34" charset="0"/>
                          <a:cs typeface="Segoe UI Light" panose="020B0502040204020203" pitchFamily="34" charset="0"/>
                        </a:rPr>
                        <a:t>NWC* / </a:t>
                      </a:r>
                      <a:r>
                        <a:rPr lang="sr-Cyrl-RS" sz="900" dirty="0">
                          <a:solidFill>
                            <a:schemeClr val="tx1"/>
                          </a:solidFill>
                          <a:effectLst/>
                          <a:latin typeface="Segoe UI Light" panose="020B0502040204020203" pitchFamily="34" charset="0"/>
                          <a:cs typeface="Segoe UI Light" panose="020B0502040204020203" pitchFamily="34" charset="0"/>
                        </a:rPr>
                        <a:t>Пословни приходи</a:t>
                      </a:r>
                      <a:endParaRPr lang="en-US" sz="9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just">
                        <a:lnSpc>
                          <a:spcPct val="107000"/>
                        </a:lnSpc>
                        <a:spcAft>
                          <a:spcPts val="800"/>
                        </a:spcAft>
                      </a:pPr>
                      <a:r>
                        <a:rPr lang="sr-Cyrl-RS" sz="900" dirty="0">
                          <a:solidFill>
                            <a:schemeClr val="tx1"/>
                          </a:solidFill>
                          <a:effectLst/>
                          <a:latin typeface="Segoe UI Light" panose="020B0502040204020203" pitchFamily="34" charset="0"/>
                          <a:cs typeface="Segoe UI Light" panose="020B0502040204020203" pitchFamily="34" charset="0"/>
                        </a:rPr>
                        <a:t>ЕБИТДА</a:t>
                      </a:r>
                      <a:r>
                        <a:rPr lang="en-GB" sz="900" dirty="0">
                          <a:solidFill>
                            <a:schemeClr val="tx1"/>
                          </a:solidFill>
                          <a:effectLst/>
                          <a:latin typeface="Segoe UI Light" panose="020B0502040204020203" pitchFamily="34" charset="0"/>
                          <a:cs typeface="Segoe UI Light" panose="020B0502040204020203" pitchFamily="34" charset="0"/>
                        </a:rPr>
                        <a:t> </a:t>
                      </a:r>
                      <a:r>
                        <a:rPr lang="sr-Cyrl-RS" sz="900" dirty="0">
                          <a:solidFill>
                            <a:schemeClr val="tx1"/>
                          </a:solidFill>
                          <a:effectLst/>
                          <a:latin typeface="Segoe UI Light" panose="020B0502040204020203" pitchFamily="34" charset="0"/>
                          <a:cs typeface="Segoe UI Light" panose="020B0502040204020203" pitchFamily="34" charset="0"/>
                        </a:rPr>
                        <a:t>Маргина</a:t>
                      </a:r>
                      <a:endParaRPr lang="en-US" sz="9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just">
                        <a:lnSpc>
                          <a:spcPct val="107000"/>
                        </a:lnSpc>
                        <a:spcAft>
                          <a:spcPts val="800"/>
                        </a:spcAft>
                      </a:pPr>
                      <a:r>
                        <a:rPr lang="sr-Cyrl-RS" sz="900" dirty="0">
                          <a:solidFill>
                            <a:schemeClr val="tx1"/>
                          </a:solidFill>
                          <a:effectLst/>
                          <a:latin typeface="Segoe UI Light" panose="020B0502040204020203" pitchFamily="34" charset="0"/>
                          <a:cs typeface="Segoe UI Light" panose="020B0502040204020203" pitchFamily="34" charset="0"/>
                        </a:rPr>
                        <a:t>ЕБИТДА</a:t>
                      </a:r>
                      <a:r>
                        <a:rPr lang="en-GB" sz="900" dirty="0">
                          <a:solidFill>
                            <a:schemeClr val="tx1"/>
                          </a:solidFill>
                          <a:effectLst/>
                          <a:latin typeface="Segoe UI Light" panose="020B0502040204020203" pitchFamily="34" charset="0"/>
                          <a:cs typeface="Segoe UI Light" panose="020B0502040204020203" pitchFamily="34" charset="0"/>
                        </a:rPr>
                        <a:t> / </a:t>
                      </a:r>
                      <a:r>
                        <a:rPr lang="sr-Cyrl-RS" sz="900" dirty="0">
                          <a:solidFill>
                            <a:schemeClr val="tx1"/>
                          </a:solidFill>
                          <a:effectLst/>
                          <a:latin typeface="Segoe UI Light" panose="020B0502040204020203" pitchFamily="34" charset="0"/>
                          <a:cs typeface="Segoe UI Light" panose="020B0502040204020203" pitchFamily="34" charset="0"/>
                        </a:rPr>
                        <a:t>Пословни приходи</a:t>
                      </a:r>
                      <a:endParaRPr lang="en-US" sz="9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just">
                        <a:lnSpc>
                          <a:spcPct val="107000"/>
                        </a:lnSpc>
                        <a:spcAft>
                          <a:spcPts val="800"/>
                        </a:spcAft>
                      </a:pPr>
                      <a:r>
                        <a:rPr lang="sr-Cyrl-RS" sz="900" dirty="0">
                          <a:solidFill>
                            <a:schemeClr val="tx1"/>
                          </a:solidFill>
                          <a:effectLst/>
                          <a:latin typeface="Segoe UI Light" panose="020B0502040204020203" pitchFamily="34" charset="0"/>
                          <a:cs typeface="Segoe UI Light" panose="020B0502040204020203" pitchFamily="34" charset="0"/>
                        </a:rPr>
                        <a:t>Инвестирани капитал </a:t>
                      </a:r>
                      <a:r>
                        <a:rPr lang="en-GB" sz="900" dirty="0">
                          <a:solidFill>
                            <a:schemeClr val="tx1"/>
                          </a:solidFill>
                          <a:effectLst/>
                          <a:latin typeface="Segoe UI Light" panose="020B0502040204020203" pitchFamily="34" charset="0"/>
                          <a:cs typeface="Segoe UI Light" panose="020B0502040204020203" pitchFamily="34" charset="0"/>
                        </a:rPr>
                        <a:t>/ </a:t>
                      </a:r>
                      <a:r>
                        <a:rPr lang="sr-Cyrl-RS" sz="900" dirty="0">
                          <a:solidFill>
                            <a:schemeClr val="tx1"/>
                          </a:solidFill>
                          <a:effectLst/>
                          <a:latin typeface="Segoe UI Light" panose="020B0502040204020203" pitchFamily="34" charset="0"/>
                          <a:cs typeface="Segoe UI Light" panose="020B0502040204020203" pitchFamily="34" charset="0"/>
                        </a:rPr>
                        <a:t>Приходи</a:t>
                      </a:r>
                      <a:r>
                        <a:rPr lang="en-GB" sz="900" dirty="0">
                          <a:solidFill>
                            <a:schemeClr val="tx1"/>
                          </a:solidFill>
                          <a:effectLst/>
                          <a:latin typeface="Segoe UI Light" panose="020B0502040204020203" pitchFamily="34" charset="0"/>
                          <a:cs typeface="Segoe UI Light" panose="020B0502040204020203" pitchFamily="34" charset="0"/>
                        </a:rPr>
                        <a:t> (</a:t>
                      </a:r>
                      <a:r>
                        <a:rPr lang="sr-Cyrl-RS" sz="900" dirty="0">
                          <a:solidFill>
                            <a:schemeClr val="tx1"/>
                          </a:solidFill>
                          <a:effectLst/>
                          <a:latin typeface="Segoe UI Light" panose="020B0502040204020203" pitchFamily="34" charset="0"/>
                          <a:cs typeface="Segoe UI Light" panose="020B0502040204020203" pitchFamily="34" charset="0"/>
                        </a:rPr>
                        <a:t>Мултипликатор</a:t>
                      </a:r>
                      <a:r>
                        <a:rPr lang="en-GB" sz="900" dirty="0">
                          <a:solidFill>
                            <a:schemeClr val="tx1"/>
                          </a:solidFill>
                          <a:effectLst/>
                          <a:latin typeface="Segoe UI Light" panose="020B0502040204020203" pitchFamily="34" charset="0"/>
                          <a:cs typeface="Segoe UI Light" panose="020B0502040204020203" pitchFamily="34" charset="0"/>
                        </a:rPr>
                        <a:t>) </a:t>
                      </a:r>
                      <a:endParaRPr lang="en-US" sz="9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just">
                        <a:lnSpc>
                          <a:spcPct val="107000"/>
                        </a:lnSpc>
                        <a:spcAft>
                          <a:spcPts val="800"/>
                        </a:spcAft>
                      </a:pPr>
                      <a:r>
                        <a:rPr lang="sr-Cyrl-RS" sz="900" dirty="0">
                          <a:solidFill>
                            <a:schemeClr val="tx1"/>
                          </a:solidFill>
                          <a:effectLst/>
                          <a:latin typeface="Segoe UI Light" panose="020B0502040204020203" pitchFamily="34" charset="0"/>
                          <a:cs typeface="Segoe UI Light" panose="020B0502040204020203" pitchFamily="34" charset="0"/>
                        </a:rPr>
                        <a:t>Инвестирани капитал </a:t>
                      </a:r>
                      <a:r>
                        <a:rPr lang="en-GB" sz="900" dirty="0">
                          <a:solidFill>
                            <a:schemeClr val="tx1"/>
                          </a:solidFill>
                          <a:effectLst/>
                          <a:latin typeface="Segoe UI Light" panose="020B0502040204020203" pitchFamily="34" charset="0"/>
                          <a:cs typeface="Segoe UI Light" panose="020B0502040204020203" pitchFamily="34" charset="0"/>
                        </a:rPr>
                        <a:t>/ </a:t>
                      </a:r>
                      <a:r>
                        <a:rPr lang="sr-Cyrl-RS" sz="900" dirty="0">
                          <a:solidFill>
                            <a:schemeClr val="tx1"/>
                          </a:solidFill>
                          <a:effectLst/>
                          <a:latin typeface="Segoe UI Light" panose="020B0502040204020203" pitchFamily="34" charset="0"/>
                          <a:cs typeface="Segoe UI Light" panose="020B0502040204020203" pitchFamily="34" charset="0"/>
                        </a:rPr>
                        <a:t>ЕБИТДА</a:t>
                      </a:r>
                      <a:r>
                        <a:rPr lang="en-GB" sz="900" dirty="0">
                          <a:solidFill>
                            <a:schemeClr val="tx1"/>
                          </a:solidFill>
                          <a:effectLst/>
                          <a:latin typeface="Segoe UI Light" panose="020B0502040204020203" pitchFamily="34" charset="0"/>
                          <a:cs typeface="Segoe UI Light" panose="020B0502040204020203" pitchFamily="34" charset="0"/>
                        </a:rPr>
                        <a:t> (</a:t>
                      </a:r>
                      <a:r>
                        <a:rPr lang="sr-Cyrl-RS" sz="900" dirty="0">
                          <a:solidFill>
                            <a:schemeClr val="tx1"/>
                          </a:solidFill>
                          <a:effectLst/>
                          <a:latin typeface="Segoe UI Light" panose="020B0502040204020203" pitchFamily="34" charset="0"/>
                          <a:cs typeface="Segoe UI Light" panose="020B0502040204020203" pitchFamily="34" charset="0"/>
                        </a:rPr>
                        <a:t>Мултипликатор</a:t>
                      </a:r>
                      <a:r>
                        <a:rPr lang="en-GB" sz="900" dirty="0">
                          <a:solidFill>
                            <a:schemeClr val="tx1"/>
                          </a:solidFill>
                          <a:effectLst/>
                          <a:latin typeface="Segoe UI Light" panose="020B0502040204020203" pitchFamily="34" charset="0"/>
                          <a:cs typeface="Segoe UI Light" panose="020B0502040204020203" pitchFamily="34" charset="0"/>
                        </a:rPr>
                        <a:t>) </a:t>
                      </a:r>
                      <a:endParaRPr lang="en-US" sz="9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extLst>
                  <a:ext uri="{0D108BD9-81ED-4DB2-BD59-A6C34878D82A}">
                    <a16:rowId xmlns:a16="http://schemas.microsoft.com/office/drawing/2014/main" val="260187633"/>
                  </a:ext>
                </a:extLst>
              </a:tr>
              <a:tr h="124059">
                <a:tc>
                  <a:txBody>
                    <a:bodyPr/>
                    <a:lstStyle/>
                    <a:p>
                      <a:pPr algn="just">
                        <a:lnSpc>
                          <a:spcPct val="107000"/>
                        </a:lnSpc>
                        <a:spcAft>
                          <a:spcPts val="800"/>
                        </a:spcAft>
                      </a:pPr>
                      <a:r>
                        <a:rPr lang="en-GB" sz="900" dirty="0">
                          <a:solidFill>
                            <a:schemeClr val="tx1"/>
                          </a:solidFill>
                          <a:effectLst/>
                          <a:latin typeface="Segoe UI Light" panose="020B0502040204020203" pitchFamily="34" charset="0"/>
                          <a:cs typeface="Segoe UI Light" panose="020B0502040204020203" pitchFamily="34" charset="0"/>
                        </a:rPr>
                        <a:t>1</a:t>
                      </a:r>
                      <a:endParaRPr lang="en-US" sz="9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Компанија</a:t>
                      </a:r>
                      <a:r>
                        <a:rPr lang="en-GB" sz="900" dirty="0">
                          <a:effectLst/>
                          <a:latin typeface="Segoe UI Light" panose="020B0502040204020203" pitchFamily="34" charset="0"/>
                          <a:cs typeface="Segoe UI Light" panose="020B0502040204020203" pitchFamily="34" charset="0"/>
                        </a:rPr>
                        <a:t> 1</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Норвешка</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r">
                        <a:lnSpc>
                          <a:spcPct val="107000"/>
                        </a:lnSpc>
                        <a:spcAft>
                          <a:spcPts val="800"/>
                        </a:spcAft>
                      </a:pPr>
                      <a:r>
                        <a:rPr lang="en-US" sz="900" dirty="0">
                          <a:effectLst/>
                          <a:latin typeface="Segoe UI Light" panose="020B0502040204020203" pitchFamily="34" charset="0"/>
                          <a:ea typeface="Calibri" panose="020F0502020204030204" pitchFamily="34" charset="0"/>
                          <a:cs typeface="Segoe UI Light" panose="020B0502040204020203" pitchFamily="34" charset="0"/>
                        </a:rPr>
                        <a:t>945</a:t>
                      </a: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.000</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1.250.000</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726.000</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87.000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5,7%</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16,3%</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12,0%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1,72</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14,37</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extLst>
                  <a:ext uri="{0D108BD9-81ED-4DB2-BD59-A6C34878D82A}">
                    <a16:rowId xmlns:a16="http://schemas.microsoft.com/office/drawing/2014/main" val="127316133"/>
                  </a:ext>
                </a:extLst>
              </a:tr>
              <a:tr h="124059">
                <a:tc>
                  <a:txBody>
                    <a:bodyPr/>
                    <a:lstStyle/>
                    <a:p>
                      <a:pPr algn="just">
                        <a:lnSpc>
                          <a:spcPct val="107000"/>
                        </a:lnSpc>
                        <a:spcAft>
                          <a:spcPts val="800"/>
                        </a:spcAft>
                      </a:pPr>
                      <a:r>
                        <a:rPr lang="en-GB" sz="900" dirty="0">
                          <a:solidFill>
                            <a:schemeClr val="tx1"/>
                          </a:solidFill>
                          <a:effectLst/>
                          <a:latin typeface="Segoe UI Light" panose="020B0502040204020203" pitchFamily="34" charset="0"/>
                          <a:cs typeface="Segoe UI Light" panose="020B0502040204020203" pitchFamily="34" charset="0"/>
                        </a:rPr>
                        <a:t>2</a:t>
                      </a:r>
                      <a:endParaRPr lang="en-US" sz="9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Компанија</a:t>
                      </a:r>
                      <a:r>
                        <a:rPr lang="en-GB" sz="900" dirty="0">
                          <a:effectLst/>
                          <a:latin typeface="Segoe UI Light" panose="020B0502040204020203" pitchFamily="34" charset="0"/>
                          <a:cs typeface="Segoe UI Light" panose="020B0502040204020203" pitchFamily="34" charset="0"/>
                        </a:rPr>
                        <a:t> 2</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Хрватска</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11.500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16.000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21.750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3.500</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48,1%</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7,3%</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16,1%</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0,74</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4,57</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extLst>
                  <a:ext uri="{0D108BD9-81ED-4DB2-BD59-A6C34878D82A}">
                    <a16:rowId xmlns:a16="http://schemas.microsoft.com/office/drawing/2014/main" val="2647169186"/>
                  </a:ext>
                </a:extLst>
              </a:tr>
              <a:tr h="124059">
                <a:tc>
                  <a:txBody>
                    <a:bodyPr/>
                    <a:lstStyle/>
                    <a:p>
                      <a:pPr algn="just">
                        <a:lnSpc>
                          <a:spcPct val="107000"/>
                        </a:lnSpc>
                        <a:spcAft>
                          <a:spcPts val="800"/>
                        </a:spcAft>
                      </a:pPr>
                      <a:r>
                        <a:rPr lang="en-GB" sz="900" dirty="0">
                          <a:solidFill>
                            <a:schemeClr val="tx1"/>
                          </a:solidFill>
                          <a:effectLst/>
                          <a:latin typeface="Segoe UI Light" panose="020B0502040204020203" pitchFamily="34" charset="0"/>
                          <a:cs typeface="Segoe UI Light" panose="020B0502040204020203" pitchFamily="34" charset="0"/>
                        </a:rPr>
                        <a:t>3</a:t>
                      </a:r>
                      <a:endParaRPr lang="en-US" sz="9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Компанија</a:t>
                      </a:r>
                      <a:r>
                        <a:rPr lang="en-GB" sz="900" dirty="0">
                          <a:effectLst/>
                          <a:latin typeface="Segoe UI Light" panose="020B0502040204020203" pitchFamily="34" charset="0"/>
                          <a:cs typeface="Segoe UI Light" panose="020B0502040204020203" pitchFamily="34" charset="0"/>
                        </a:rPr>
                        <a:t> 3</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Чешка Реп.</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275.000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250.000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175.000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25.000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32,7%</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18,8%</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14,3%</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1,43</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extLst>
                  <a:ext uri="{0D108BD9-81ED-4DB2-BD59-A6C34878D82A}">
                    <a16:rowId xmlns:a16="http://schemas.microsoft.com/office/drawing/2014/main" val="1232313530"/>
                  </a:ext>
                </a:extLst>
              </a:tr>
              <a:tr h="124059">
                <a:tc>
                  <a:txBody>
                    <a:bodyPr/>
                    <a:lstStyle/>
                    <a:p>
                      <a:pPr algn="just">
                        <a:lnSpc>
                          <a:spcPct val="107000"/>
                        </a:lnSpc>
                        <a:spcAft>
                          <a:spcPts val="800"/>
                        </a:spcAft>
                      </a:pPr>
                      <a:r>
                        <a:rPr lang="en-GB" sz="900">
                          <a:solidFill>
                            <a:schemeClr val="tx1"/>
                          </a:solidFill>
                          <a:effectLst/>
                          <a:latin typeface="Segoe UI Light" panose="020B0502040204020203" pitchFamily="34" charset="0"/>
                          <a:cs typeface="Segoe UI Light" panose="020B0502040204020203" pitchFamily="34" charset="0"/>
                        </a:rPr>
                        <a:t>4</a:t>
                      </a:r>
                      <a:endParaRPr lang="en-US" sz="9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Компанија</a:t>
                      </a:r>
                      <a:r>
                        <a:rPr lang="en-GB" sz="900" dirty="0">
                          <a:effectLst/>
                          <a:latin typeface="Segoe UI Light" panose="020B0502040204020203" pitchFamily="34" charset="0"/>
                          <a:cs typeface="Segoe UI Light" panose="020B0502040204020203" pitchFamily="34" charset="0"/>
                        </a:rPr>
                        <a:t> 4</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ea typeface="Calibri" panose="020F0502020204030204" pitchFamily="34" charset="0"/>
                          <a:cs typeface="Segoe UI Light" panose="020B0502040204020203" pitchFamily="34" charset="0"/>
                        </a:rPr>
                        <a:t>БиХ</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75.000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110.000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170.000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17.000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15,6%</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8,1%</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10,0%</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0,65</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6,47</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extLst>
                  <a:ext uri="{0D108BD9-81ED-4DB2-BD59-A6C34878D82A}">
                    <a16:rowId xmlns:a16="http://schemas.microsoft.com/office/drawing/2014/main" val="1228529834"/>
                  </a:ext>
                </a:extLst>
              </a:tr>
              <a:tr h="124059">
                <a:tc>
                  <a:txBody>
                    <a:bodyPr/>
                    <a:lstStyle/>
                    <a:p>
                      <a:pPr algn="just">
                        <a:lnSpc>
                          <a:spcPct val="107000"/>
                        </a:lnSpc>
                        <a:spcAft>
                          <a:spcPts val="800"/>
                        </a:spcAft>
                      </a:pPr>
                      <a:r>
                        <a:rPr lang="en-GB" sz="900">
                          <a:solidFill>
                            <a:schemeClr val="tx1"/>
                          </a:solidFill>
                          <a:effectLst/>
                          <a:latin typeface="Segoe UI Light" panose="020B0502040204020203" pitchFamily="34" charset="0"/>
                          <a:cs typeface="Segoe UI Light" panose="020B0502040204020203" pitchFamily="34" charset="0"/>
                        </a:rPr>
                        <a:t>5</a:t>
                      </a:r>
                      <a:endParaRPr lang="en-US" sz="9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Компанија</a:t>
                      </a:r>
                      <a:r>
                        <a:rPr lang="en-GB" sz="900" dirty="0">
                          <a:effectLst/>
                          <a:latin typeface="Segoe UI Light" panose="020B0502040204020203" pitchFamily="34" charset="0"/>
                          <a:cs typeface="Segoe UI Light" panose="020B0502040204020203" pitchFamily="34" charset="0"/>
                        </a:rPr>
                        <a:t> 5</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ea typeface="Calibri" panose="020F0502020204030204" pitchFamily="34" charset="0"/>
                          <a:cs typeface="Segoe UI Light" panose="020B0502040204020203" pitchFamily="34" charset="0"/>
                        </a:rPr>
                        <a:t>Пољска</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165.000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132.000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225.000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22.000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21,7%</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9,0%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9,8%</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0,59</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6,00</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extLst>
                  <a:ext uri="{0D108BD9-81ED-4DB2-BD59-A6C34878D82A}">
                    <a16:rowId xmlns:a16="http://schemas.microsoft.com/office/drawing/2014/main" val="783414384"/>
                  </a:ext>
                </a:extLst>
              </a:tr>
              <a:tr h="124059">
                <a:tc>
                  <a:txBody>
                    <a:bodyPr/>
                    <a:lstStyle/>
                    <a:p>
                      <a:pPr algn="just">
                        <a:lnSpc>
                          <a:spcPct val="107000"/>
                        </a:lnSpc>
                        <a:spcAft>
                          <a:spcPts val="800"/>
                        </a:spcAft>
                      </a:pPr>
                      <a:r>
                        <a:rPr lang="en-GB" sz="900">
                          <a:solidFill>
                            <a:schemeClr val="tx1"/>
                          </a:solidFill>
                          <a:effectLst/>
                          <a:latin typeface="Segoe UI Light" panose="020B0502040204020203" pitchFamily="34" charset="0"/>
                          <a:cs typeface="Segoe UI Light" panose="020B0502040204020203" pitchFamily="34" charset="0"/>
                        </a:rPr>
                        <a:t>6</a:t>
                      </a:r>
                      <a:endParaRPr lang="en-US" sz="9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Компанија</a:t>
                      </a:r>
                      <a:r>
                        <a:rPr lang="en-GB" sz="900" dirty="0">
                          <a:effectLst/>
                          <a:latin typeface="Segoe UI Light" panose="020B0502040204020203" pitchFamily="34" charset="0"/>
                          <a:cs typeface="Segoe UI Light" panose="020B0502040204020203" pitchFamily="34" charset="0"/>
                        </a:rPr>
                        <a:t> 6</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Немачка</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47.000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72.000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145.000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7.500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27,6%</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4,5%</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5,2%</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0,50</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9,60</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extLst>
                  <a:ext uri="{0D108BD9-81ED-4DB2-BD59-A6C34878D82A}">
                    <a16:rowId xmlns:a16="http://schemas.microsoft.com/office/drawing/2014/main" val="2257443928"/>
                  </a:ext>
                </a:extLst>
              </a:tr>
              <a:tr h="124059">
                <a:tc>
                  <a:txBody>
                    <a:bodyPr/>
                    <a:lstStyle/>
                    <a:p>
                      <a:pPr algn="just">
                        <a:lnSpc>
                          <a:spcPct val="107000"/>
                        </a:lnSpc>
                        <a:spcAft>
                          <a:spcPts val="800"/>
                        </a:spcAft>
                      </a:pPr>
                      <a:r>
                        <a:rPr lang="en-GB" sz="900" dirty="0">
                          <a:solidFill>
                            <a:schemeClr val="tx1"/>
                          </a:solidFill>
                          <a:effectLst/>
                          <a:latin typeface="Segoe UI Light" panose="020B0502040204020203" pitchFamily="34" charset="0"/>
                          <a:cs typeface="Segoe UI Light" panose="020B0502040204020203" pitchFamily="34" charset="0"/>
                        </a:rPr>
                        <a:t>7</a:t>
                      </a:r>
                      <a:endParaRPr lang="en-US" sz="9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Компанија</a:t>
                      </a:r>
                      <a:r>
                        <a:rPr lang="en-GB" sz="900" dirty="0">
                          <a:effectLst/>
                          <a:latin typeface="Segoe UI Light" panose="020B0502040204020203" pitchFamily="34" charset="0"/>
                          <a:cs typeface="Segoe UI Light" panose="020B0502040204020203" pitchFamily="34" charset="0"/>
                        </a:rPr>
                        <a:t> 7</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Аустрија</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115.000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152.000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152.000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12.000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-10,1%</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8,0%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7,9%</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1,00</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12,67</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extLst>
                  <a:ext uri="{0D108BD9-81ED-4DB2-BD59-A6C34878D82A}">
                    <a16:rowId xmlns:a16="http://schemas.microsoft.com/office/drawing/2014/main" val="1295150229"/>
                  </a:ext>
                </a:extLst>
              </a:tr>
              <a:tr h="124059">
                <a:tc>
                  <a:txBody>
                    <a:bodyPr/>
                    <a:lstStyle/>
                    <a:p>
                      <a:pPr algn="just">
                        <a:lnSpc>
                          <a:spcPct val="107000"/>
                        </a:lnSpc>
                        <a:spcAft>
                          <a:spcPts val="800"/>
                        </a:spcAft>
                      </a:pPr>
                      <a:r>
                        <a:rPr lang="en-GB" sz="900" dirty="0">
                          <a:solidFill>
                            <a:schemeClr val="tx1"/>
                          </a:solidFill>
                          <a:effectLst/>
                          <a:latin typeface="Segoe UI Light" panose="020B0502040204020203" pitchFamily="34" charset="0"/>
                          <a:cs typeface="Segoe UI Light" panose="020B0502040204020203" pitchFamily="34" charset="0"/>
                        </a:rPr>
                        <a:t>8</a:t>
                      </a:r>
                      <a:endParaRPr lang="en-US" sz="9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Компанија</a:t>
                      </a:r>
                      <a:r>
                        <a:rPr lang="en-GB" sz="900" dirty="0">
                          <a:effectLst/>
                          <a:latin typeface="Segoe UI Light" panose="020B0502040204020203" pitchFamily="34" charset="0"/>
                          <a:cs typeface="Segoe UI Light" panose="020B0502040204020203" pitchFamily="34" charset="0"/>
                        </a:rPr>
                        <a:t> 8</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Холандија</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1.950.000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1.650.000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612.000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87.000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-11,9%</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17,0%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14,2%</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2,70</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18,97</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extLst>
                  <a:ext uri="{0D108BD9-81ED-4DB2-BD59-A6C34878D82A}">
                    <a16:rowId xmlns:a16="http://schemas.microsoft.com/office/drawing/2014/main" val="2130791341"/>
                  </a:ext>
                </a:extLst>
              </a:tr>
              <a:tr h="124059">
                <a:tc>
                  <a:txBody>
                    <a:bodyPr/>
                    <a:lstStyle/>
                    <a:p>
                      <a:pPr algn="just">
                        <a:lnSpc>
                          <a:spcPct val="107000"/>
                        </a:lnSpc>
                        <a:spcAft>
                          <a:spcPts val="800"/>
                        </a:spcAft>
                      </a:pPr>
                      <a:r>
                        <a:rPr lang="en-GB" sz="900" dirty="0">
                          <a:effectLst/>
                          <a:latin typeface="Segoe UI Light" panose="020B0502040204020203" pitchFamily="34" charset="0"/>
                          <a:cs typeface="Segoe UI Light" panose="020B0502040204020203" pitchFamily="34" charset="0"/>
                        </a:rPr>
                        <a:t> </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b">
                    <a:solidFill>
                      <a:schemeClr val="accent4">
                        <a:lumMod val="25000"/>
                        <a:lumOff val="75000"/>
                      </a:schemeClr>
                    </a:solidFill>
                  </a:tcPr>
                </a:tc>
                <a:tc>
                  <a:txBody>
                    <a:bodyPr/>
                    <a:lstStyle/>
                    <a:p>
                      <a:pPr algn="just">
                        <a:lnSpc>
                          <a:spcPct val="107000"/>
                        </a:lnSpc>
                        <a:spcAft>
                          <a:spcPts val="800"/>
                        </a:spcAft>
                      </a:pPr>
                      <a:r>
                        <a:rPr lang="sr-Cyrl-RS" sz="900" b="1" dirty="0">
                          <a:effectLst/>
                          <a:latin typeface="Segoe UI Light" panose="020B0502040204020203" pitchFamily="34" charset="0"/>
                          <a:cs typeface="Segoe UI Light" panose="020B0502040204020203" pitchFamily="34" charset="0"/>
                        </a:rPr>
                        <a:t>Медијана</a:t>
                      </a:r>
                      <a:r>
                        <a:rPr lang="en-GB" sz="900" b="1" dirty="0">
                          <a:effectLst/>
                          <a:latin typeface="Segoe UI Light" panose="020B0502040204020203" pitchFamily="34" charset="0"/>
                          <a:cs typeface="Segoe UI Light" panose="020B0502040204020203" pitchFamily="34" charset="0"/>
                        </a:rPr>
                        <a:t> </a:t>
                      </a:r>
                      <a:endParaRPr lang="en-US" sz="900" b="1"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just">
                        <a:lnSpc>
                          <a:spcPct val="107000"/>
                        </a:lnSpc>
                        <a:spcAft>
                          <a:spcPts val="800"/>
                        </a:spcAft>
                      </a:pPr>
                      <a:r>
                        <a:rPr lang="en-GB" sz="900" b="1" dirty="0">
                          <a:effectLst/>
                          <a:latin typeface="Segoe UI Light" panose="020B0502040204020203" pitchFamily="34" charset="0"/>
                          <a:cs typeface="Segoe UI Light" panose="020B0502040204020203" pitchFamily="34" charset="0"/>
                        </a:rPr>
                        <a:t> </a:t>
                      </a:r>
                      <a:endParaRPr lang="en-US" sz="900" b="1"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r">
                        <a:lnSpc>
                          <a:spcPct val="107000"/>
                        </a:lnSpc>
                        <a:spcAft>
                          <a:spcPts val="800"/>
                        </a:spcAft>
                      </a:pPr>
                      <a:r>
                        <a:rPr lang="en-GB"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 </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ctr">
                    <a:solidFill>
                      <a:schemeClr val="accent4">
                        <a:lumMod val="25000"/>
                        <a:lumOff val="75000"/>
                      </a:schemeClr>
                    </a:solidFill>
                  </a:tcPr>
                </a:tc>
                <a:tc>
                  <a:txBody>
                    <a:bodyPr/>
                    <a:lstStyle/>
                    <a:p>
                      <a:pPr algn="r">
                        <a:lnSpc>
                          <a:spcPct val="107000"/>
                        </a:lnSpc>
                        <a:spcAft>
                          <a:spcPts val="800"/>
                        </a:spcAft>
                      </a:pPr>
                      <a:r>
                        <a:rPr lang="en-GB"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 </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ctr">
                    <a:solidFill>
                      <a:schemeClr val="accent4">
                        <a:lumMod val="25000"/>
                        <a:lumOff val="75000"/>
                      </a:schemeClr>
                    </a:solidFill>
                  </a:tcPr>
                </a:tc>
                <a:tc>
                  <a:txBody>
                    <a:bodyPr/>
                    <a:lstStyle/>
                    <a:p>
                      <a:pPr algn="r">
                        <a:lnSpc>
                          <a:spcPct val="107000"/>
                        </a:lnSpc>
                        <a:spcAft>
                          <a:spcPts val="800"/>
                        </a:spcAft>
                      </a:pPr>
                      <a:r>
                        <a:rPr lang="en-GB"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 </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ctr">
                    <a:solidFill>
                      <a:schemeClr val="accent4">
                        <a:lumMod val="25000"/>
                        <a:lumOff val="75000"/>
                      </a:schemeClr>
                    </a:solidFill>
                  </a:tcPr>
                </a:tc>
                <a:tc>
                  <a:txBody>
                    <a:bodyPr/>
                    <a:lstStyle/>
                    <a:p>
                      <a:pPr algn="r">
                        <a:lnSpc>
                          <a:spcPct val="107000"/>
                        </a:lnSpc>
                        <a:spcAft>
                          <a:spcPts val="800"/>
                        </a:spcAft>
                      </a:pPr>
                      <a:r>
                        <a:rPr lang="en-GB"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 </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ctr">
                    <a:solidFill>
                      <a:schemeClr val="accent4">
                        <a:lumMod val="25000"/>
                        <a:lumOff val="75000"/>
                      </a:schemeClr>
                    </a:solidFill>
                  </a:tcPr>
                </a:tc>
                <a:tc>
                  <a:txBody>
                    <a:bodyPr/>
                    <a:lstStyle/>
                    <a:p>
                      <a:pPr algn="r">
                        <a:lnSpc>
                          <a:spcPct val="107000"/>
                        </a:lnSpc>
                        <a:spcAft>
                          <a:spcPts val="800"/>
                        </a:spcAft>
                      </a:pPr>
                      <a:r>
                        <a:rPr lang="en-US"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18,7%</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8,6%</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11,0%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b="1"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0,87</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tc>
                  <a:txBody>
                    <a:bodyPr/>
                    <a:lstStyle/>
                    <a:p>
                      <a:pPr algn="r">
                        <a:lnSpc>
                          <a:spcPct val="107000"/>
                        </a:lnSpc>
                        <a:spcAft>
                          <a:spcPts val="800"/>
                        </a:spcAft>
                      </a:pPr>
                      <a:r>
                        <a:rPr lang="en-US" sz="900" b="1"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9,80</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b">
                    <a:solidFill>
                      <a:schemeClr val="accent4">
                        <a:lumMod val="25000"/>
                        <a:lumOff val="75000"/>
                      </a:schemeClr>
                    </a:solidFill>
                  </a:tcPr>
                </a:tc>
                <a:extLst>
                  <a:ext uri="{0D108BD9-81ED-4DB2-BD59-A6C34878D82A}">
                    <a16:rowId xmlns:a16="http://schemas.microsoft.com/office/drawing/2014/main" val="2566057761"/>
                  </a:ext>
                </a:extLst>
              </a:tr>
              <a:tr h="124059">
                <a:tc>
                  <a:txBody>
                    <a:bodyPr/>
                    <a:lstStyle/>
                    <a:p>
                      <a:pPr algn="just">
                        <a:lnSpc>
                          <a:spcPct val="107000"/>
                        </a:lnSpc>
                        <a:spcAft>
                          <a:spcPts val="800"/>
                        </a:spcAft>
                      </a:pPr>
                      <a:r>
                        <a:rPr lang="en-GB" sz="900" dirty="0">
                          <a:effectLst/>
                          <a:latin typeface="Segoe UI Light" panose="020B0502040204020203" pitchFamily="34" charset="0"/>
                          <a:cs typeface="Segoe UI Light" panose="020B0502040204020203" pitchFamily="34" charset="0"/>
                        </a:rPr>
                        <a:t> </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b">
                    <a:solidFill>
                      <a:schemeClr val="accent4">
                        <a:lumMod val="25000"/>
                        <a:lumOff val="75000"/>
                      </a:schemeClr>
                    </a:solidFill>
                  </a:tcPr>
                </a:tc>
                <a:tc>
                  <a:txBody>
                    <a:bodyPr/>
                    <a:lstStyle/>
                    <a:p>
                      <a:pPr algn="just">
                        <a:lnSpc>
                          <a:spcPct val="107000"/>
                        </a:lnSpc>
                        <a:spcAft>
                          <a:spcPts val="800"/>
                        </a:spcAft>
                      </a:pPr>
                      <a:r>
                        <a:rPr lang="sr-Cyrl-RS" sz="900" b="1" dirty="0">
                          <a:effectLst/>
                          <a:latin typeface="Segoe UI Light" panose="020B0502040204020203" pitchFamily="34" charset="0"/>
                          <a:cs typeface="Segoe UI Light" panose="020B0502040204020203" pitchFamily="34" charset="0"/>
                        </a:rPr>
                        <a:t>Средња вредност</a:t>
                      </a:r>
                      <a:endParaRPr lang="en-US" sz="900" b="1"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just">
                        <a:lnSpc>
                          <a:spcPct val="107000"/>
                        </a:lnSpc>
                        <a:spcAft>
                          <a:spcPts val="800"/>
                        </a:spcAft>
                      </a:pPr>
                      <a:r>
                        <a:rPr lang="en-GB" sz="900" b="1">
                          <a:effectLst/>
                          <a:latin typeface="Segoe UI Light" panose="020B0502040204020203" pitchFamily="34" charset="0"/>
                          <a:cs typeface="Segoe UI Light" panose="020B0502040204020203" pitchFamily="34" charset="0"/>
                        </a:rPr>
                        <a:t> </a:t>
                      </a:r>
                      <a:endParaRPr lang="en-US" sz="900" b="1">
                        <a:effectLst/>
                        <a:latin typeface="Segoe UI Light" panose="020B0502040204020203" pitchFamily="34" charset="0"/>
                        <a:ea typeface="Calibri" panose="020F0502020204030204" pitchFamily="34" charset="0"/>
                        <a:cs typeface="Segoe UI Light" panose="020B0502040204020203" pitchFamily="34" charset="0"/>
                      </a:endParaRPr>
                    </a:p>
                  </a:txBody>
                  <a:tcPr marL="61040" marR="61040" marT="0" marB="0" anchor="ctr">
                    <a:solidFill>
                      <a:schemeClr val="accent4">
                        <a:lumMod val="25000"/>
                        <a:lumOff val="75000"/>
                      </a:schemeClr>
                    </a:solidFill>
                  </a:tcPr>
                </a:tc>
                <a:tc>
                  <a:txBody>
                    <a:bodyPr/>
                    <a:lstStyle/>
                    <a:p>
                      <a:pPr algn="r">
                        <a:lnSpc>
                          <a:spcPct val="107000"/>
                        </a:lnSpc>
                        <a:spcAft>
                          <a:spcPts val="800"/>
                        </a:spcAft>
                      </a:pPr>
                      <a:r>
                        <a:rPr lang="en-GB"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 </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ctr">
                    <a:solidFill>
                      <a:schemeClr val="accent4">
                        <a:lumMod val="25000"/>
                        <a:lumOff val="75000"/>
                      </a:schemeClr>
                    </a:solidFill>
                  </a:tcPr>
                </a:tc>
                <a:tc>
                  <a:txBody>
                    <a:bodyPr/>
                    <a:lstStyle/>
                    <a:p>
                      <a:pPr algn="r">
                        <a:lnSpc>
                          <a:spcPct val="107000"/>
                        </a:lnSpc>
                        <a:spcAft>
                          <a:spcPts val="800"/>
                        </a:spcAft>
                      </a:pPr>
                      <a:r>
                        <a:rPr lang="en-GB"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 </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ctr">
                    <a:solidFill>
                      <a:schemeClr val="accent4">
                        <a:lumMod val="25000"/>
                        <a:lumOff val="75000"/>
                      </a:schemeClr>
                    </a:solidFill>
                  </a:tcPr>
                </a:tc>
                <a:tc>
                  <a:txBody>
                    <a:bodyPr/>
                    <a:lstStyle/>
                    <a:p>
                      <a:pPr algn="r">
                        <a:lnSpc>
                          <a:spcPct val="107000"/>
                        </a:lnSpc>
                        <a:spcAft>
                          <a:spcPts val="800"/>
                        </a:spcAft>
                      </a:pPr>
                      <a:r>
                        <a:rPr lang="en-GB"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 </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ctr">
                    <a:solidFill>
                      <a:schemeClr val="accent4">
                        <a:lumMod val="25000"/>
                        <a:lumOff val="75000"/>
                      </a:schemeClr>
                    </a:solidFill>
                  </a:tcPr>
                </a:tc>
                <a:tc>
                  <a:txBody>
                    <a:bodyPr/>
                    <a:lstStyle/>
                    <a:p>
                      <a:pPr algn="r">
                        <a:lnSpc>
                          <a:spcPct val="107000"/>
                        </a:lnSpc>
                        <a:spcAft>
                          <a:spcPts val="800"/>
                        </a:spcAft>
                      </a:pPr>
                      <a:r>
                        <a:rPr lang="en-GB"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 </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ctr">
                    <a:solidFill>
                      <a:schemeClr val="accent4">
                        <a:lumMod val="25000"/>
                        <a:lumOff val="75000"/>
                      </a:schemeClr>
                    </a:solidFill>
                  </a:tcPr>
                </a:tc>
                <a:tc>
                  <a:txBody>
                    <a:bodyPr/>
                    <a:lstStyle/>
                    <a:p>
                      <a:pPr algn="r">
                        <a:lnSpc>
                          <a:spcPct val="107000"/>
                        </a:lnSpc>
                        <a:spcAft>
                          <a:spcPts val="800"/>
                        </a:spcAft>
                      </a:pPr>
                      <a:r>
                        <a:rPr lang="en-US"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16,2%</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ctr">
                    <a:solidFill>
                      <a:schemeClr val="accent4">
                        <a:lumMod val="25000"/>
                        <a:lumOff val="75000"/>
                      </a:schemeClr>
                    </a:solidFill>
                  </a:tcPr>
                </a:tc>
                <a:tc>
                  <a:txBody>
                    <a:bodyPr/>
                    <a:lstStyle/>
                    <a:p>
                      <a:pPr algn="r">
                        <a:lnSpc>
                          <a:spcPct val="107000"/>
                        </a:lnSpc>
                        <a:spcAft>
                          <a:spcPts val="800"/>
                        </a:spcAft>
                      </a:pPr>
                      <a:r>
                        <a:rPr lang="en-US"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11,1%</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ctr">
                    <a:solidFill>
                      <a:schemeClr val="accent4">
                        <a:lumMod val="25000"/>
                        <a:lumOff val="75000"/>
                      </a:schemeClr>
                    </a:solidFill>
                  </a:tcPr>
                </a:tc>
                <a:tc>
                  <a:txBody>
                    <a:bodyPr/>
                    <a:lstStyle/>
                    <a:p>
                      <a:pPr algn="r">
                        <a:lnSpc>
                          <a:spcPct val="107000"/>
                        </a:lnSpc>
                        <a:spcAft>
                          <a:spcPts val="800"/>
                        </a:spcAft>
                      </a:pPr>
                      <a:r>
                        <a:rPr lang="en-US"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11,2%</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ctr">
                    <a:solidFill>
                      <a:schemeClr val="accent4">
                        <a:lumMod val="25000"/>
                        <a:lumOff val="75000"/>
                      </a:schemeClr>
                    </a:solidFill>
                  </a:tcPr>
                </a:tc>
                <a:tc>
                  <a:txBody>
                    <a:bodyPr/>
                    <a:lstStyle/>
                    <a:p>
                      <a:pPr algn="r">
                        <a:lnSpc>
                          <a:spcPct val="107000"/>
                        </a:lnSpc>
                        <a:spcAft>
                          <a:spcPts val="800"/>
                        </a:spcAft>
                      </a:pPr>
                      <a:r>
                        <a:rPr lang="en-US"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1,16</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ctr">
                    <a:solidFill>
                      <a:schemeClr val="accent4">
                        <a:lumMod val="25000"/>
                        <a:lumOff val="75000"/>
                      </a:schemeClr>
                    </a:solidFill>
                  </a:tcPr>
                </a:tc>
                <a:tc>
                  <a:txBody>
                    <a:bodyPr/>
                    <a:lstStyle/>
                    <a:p>
                      <a:pPr algn="r">
                        <a:lnSpc>
                          <a:spcPct val="107000"/>
                        </a:lnSpc>
                        <a:spcAft>
                          <a:spcPts val="800"/>
                        </a:spcAft>
                      </a:pPr>
                      <a:r>
                        <a:rPr lang="en-US" sz="900" b="1"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10,33</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0960" marR="60960" marT="9525" marB="0" anchor="ctr">
                    <a:solidFill>
                      <a:schemeClr val="accent4">
                        <a:lumMod val="25000"/>
                        <a:lumOff val="75000"/>
                      </a:schemeClr>
                    </a:solidFill>
                  </a:tcPr>
                </a:tc>
                <a:extLst>
                  <a:ext uri="{0D108BD9-81ED-4DB2-BD59-A6C34878D82A}">
                    <a16:rowId xmlns:a16="http://schemas.microsoft.com/office/drawing/2014/main" val="1040163603"/>
                  </a:ext>
                </a:extLst>
              </a:tr>
            </a:tbl>
          </a:graphicData>
        </a:graphic>
      </p:graphicFrame>
      <p:sp>
        <p:nvSpPr>
          <p:cNvPr id="6" name="TextBox 5">
            <a:extLst>
              <a:ext uri="{FF2B5EF4-FFF2-40B4-BE49-F238E27FC236}">
                <a16:creationId xmlns:a16="http://schemas.microsoft.com/office/drawing/2014/main" id="{11BCC0AA-5CA2-4E5E-9B18-DE23CE40A704}"/>
              </a:ext>
            </a:extLst>
          </p:cNvPr>
          <p:cNvSpPr txBox="1"/>
          <p:nvPr/>
        </p:nvSpPr>
        <p:spPr>
          <a:xfrm>
            <a:off x="1339732" y="4138378"/>
            <a:ext cx="1435008" cy="230832"/>
          </a:xfrm>
          <a:prstGeom prst="rect">
            <a:avLst/>
          </a:prstGeom>
          <a:noFill/>
        </p:spPr>
        <p:txBody>
          <a:bodyPr wrap="none" rtlCol="0">
            <a:spAutoFit/>
          </a:bodyPr>
          <a:lstStyle/>
          <a:p>
            <a:pPr algn="l"/>
            <a:r>
              <a:rPr lang="en-US" sz="900" i="1" dirty="0">
                <a:latin typeface="Segoe UI Light" panose="020B0502040204020203" pitchFamily="34" charset="0"/>
                <a:cs typeface="Segoe UI Light" panose="020B0502040204020203" pitchFamily="34" charset="0"/>
              </a:rPr>
              <a:t>*</a:t>
            </a:r>
            <a:r>
              <a:rPr lang="sr-Cyrl-RS" sz="900" i="1" dirty="0">
                <a:latin typeface="Segoe UI Light" panose="020B0502040204020203" pitchFamily="34" charset="0"/>
                <a:cs typeface="Segoe UI Light" panose="020B0502040204020203" pitchFamily="34" charset="0"/>
              </a:rPr>
              <a:t>Нето обртни капитал</a:t>
            </a:r>
            <a:endParaRPr lang="en-US" sz="900" i="1"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3203397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C60D07A-0895-4839-9338-EF21DA39EA01}"/>
              </a:ext>
            </a:extLst>
          </p:cNvPr>
          <p:cNvSpPr>
            <a:spLocks noGrp="1"/>
          </p:cNvSpPr>
          <p:nvPr>
            <p:ph type="title"/>
          </p:nvPr>
        </p:nvSpPr>
        <p:spPr>
          <a:xfrm>
            <a:off x="1881189" y="301625"/>
            <a:ext cx="8461375" cy="757238"/>
          </a:xfrm>
        </p:spPr>
        <p:txBody>
          <a:bodyPr/>
          <a:lstStyle/>
          <a:p>
            <a:r>
              <a:rPr lang="sr-Cyrl-RS" dirty="0"/>
              <a:t>Тржишни приступ – сажетак (</a:t>
            </a:r>
            <a:r>
              <a:rPr lang="sr-Latn-RS" dirty="0"/>
              <a:t>II)</a:t>
            </a:r>
            <a:r>
              <a:rPr lang="sr-Cyrl-RS" dirty="0"/>
              <a:t> </a:t>
            </a:r>
            <a:endParaRPr lang="en-US" dirty="0"/>
          </a:p>
        </p:txBody>
      </p:sp>
      <p:sp>
        <p:nvSpPr>
          <p:cNvPr id="5" name="TextBox 4">
            <a:extLst>
              <a:ext uri="{FF2B5EF4-FFF2-40B4-BE49-F238E27FC236}">
                <a16:creationId xmlns:a16="http://schemas.microsoft.com/office/drawing/2014/main" id="{3F6E8E85-5008-4182-98AA-D4D621C1AFCF}"/>
              </a:ext>
            </a:extLst>
          </p:cNvPr>
          <p:cNvSpPr txBox="1"/>
          <p:nvPr/>
        </p:nvSpPr>
        <p:spPr>
          <a:xfrm>
            <a:off x="1368572" y="1303390"/>
            <a:ext cx="9051393" cy="307777"/>
          </a:xfrm>
          <a:prstGeom prst="rect">
            <a:avLst/>
          </a:prstGeom>
          <a:noFill/>
        </p:spPr>
        <p:txBody>
          <a:bodyPr wrap="square">
            <a:spAutoFit/>
          </a:bodyPr>
          <a:lstStyle/>
          <a:p>
            <a:pPr marL="488950" lvl="3" algn="just">
              <a:spcBef>
                <a:spcPts val="600"/>
              </a:spcBef>
              <a:spcAft>
                <a:spcPts val="600"/>
              </a:spcAft>
              <a:buClr>
                <a:schemeClr val="tx2">
                  <a:lumMod val="50000"/>
                  <a:lumOff val="50000"/>
                </a:schemeClr>
              </a:buClr>
              <a:tabLst>
                <a:tab pos="8402638" algn="r"/>
              </a:tabLst>
            </a:pPr>
            <a:r>
              <a:rPr lang="sr-Cyrl-RS" sz="1400" dirty="0">
                <a:cs typeface="Arial"/>
              </a:rPr>
              <a:t>Метод упоредивих </a:t>
            </a:r>
            <a:r>
              <a:rPr lang="sr-Cyrl-RS" sz="1400" dirty="0" err="1">
                <a:cs typeface="Arial"/>
              </a:rPr>
              <a:t>транскација</a:t>
            </a:r>
            <a:endParaRPr lang="en-US" sz="1400" dirty="0">
              <a:latin typeface="Andes" panose="02000000000000000000" pitchFamily="50" charset="0"/>
              <a:cs typeface="Arial"/>
            </a:endParaRPr>
          </a:p>
        </p:txBody>
      </p:sp>
      <p:graphicFrame>
        <p:nvGraphicFramePr>
          <p:cNvPr id="6" name="Table 5">
            <a:extLst>
              <a:ext uri="{FF2B5EF4-FFF2-40B4-BE49-F238E27FC236}">
                <a16:creationId xmlns:a16="http://schemas.microsoft.com/office/drawing/2014/main" id="{A1EA5D2A-FAAD-4A08-BEFA-D28E07AA4E2E}"/>
              </a:ext>
            </a:extLst>
          </p:cNvPr>
          <p:cNvGraphicFramePr>
            <a:graphicFrameLocks noGrp="1"/>
          </p:cNvGraphicFramePr>
          <p:nvPr>
            <p:extLst>
              <p:ext uri="{D42A27DB-BD31-4B8C-83A1-F6EECF244321}">
                <p14:modId xmlns:p14="http://schemas.microsoft.com/office/powerpoint/2010/main" val="1520838156"/>
              </p:ext>
            </p:extLst>
          </p:nvPr>
        </p:nvGraphicFramePr>
        <p:xfrm>
          <a:off x="1881189" y="1611167"/>
          <a:ext cx="8045979" cy="2606739"/>
        </p:xfrm>
        <a:graphic>
          <a:graphicData uri="http://schemas.openxmlformats.org/drawingml/2006/table">
            <a:tbl>
              <a:tblPr firstRow="1" firstCol="1" bandRow="1">
                <a:tableStyleId>{5C22544A-7EE6-4342-B048-85BDC9FD1C3A}</a:tableStyleId>
              </a:tblPr>
              <a:tblGrid>
                <a:gridCol w="362080">
                  <a:extLst>
                    <a:ext uri="{9D8B030D-6E8A-4147-A177-3AD203B41FA5}">
                      <a16:colId xmlns:a16="http://schemas.microsoft.com/office/drawing/2014/main" val="50095885"/>
                    </a:ext>
                  </a:extLst>
                </a:gridCol>
                <a:gridCol w="907381">
                  <a:extLst>
                    <a:ext uri="{9D8B030D-6E8A-4147-A177-3AD203B41FA5}">
                      <a16:colId xmlns:a16="http://schemas.microsoft.com/office/drawing/2014/main" val="4054751797"/>
                    </a:ext>
                  </a:extLst>
                </a:gridCol>
                <a:gridCol w="1044584">
                  <a:extLst>
                    <a:ext uri="{9D8B030D-6E8A-4147-A177-3AD203B41FA5}">
                      <a16:colId xmlns:a16="http://schemas.microsoft.com/office/drawing/2014/main" val="4181569366"/>
                    </a:ext>
                  </a:extLst>
                </a:gridCol>
                <a:gridCol w="740834">
                  <a:extLst>
                    <a:ext uri="{9D8B030D-6E8A-4147-A177-3AD203B41FA5}">
                      <a16:colId xmlns:a16="http://schemas.microsoft.com/office/drawing/2014/main" val="4153681087"/>
                    </a:ext>
                  </a:extLst>
                </a:gridCol>
                <a:gridCol w="816032">
                  <a:extLst>
                    <a:ext uri="{9D8B030D-6E8A-4147-A177-3AD203B41FA5}">
                      <a16:colId xmlns:a16="http://schemas.microsoft.com/office/drawing/2014/main" val="3293971554"/>
                    </a:ext>
                  </a:extLst>
                </a:gridCol>
                <a:gridCol w="772146">
                  <a:extLst>
                    <a:ext uri="{9D8B030D-6E8A-4147-A177-3AD203B41FA5}">
                      <a16:colId xmlns:a16="http://schemas.microsoft.com/office/drawing/2014/main" val="3835346099"/>
                    </a:ext>
                  </a:extLst>
                </a:gridCol>
                <a:gridCol w="745245">
                  <a:extLst>
                    <a:ext uri="{9D8B030D-6E8A-4147-A177-3AD203B41FA5}">
                      <a16:colId xmlns:a16="http://schemas.microsoft.com/office/drawing/2014/main" val="3809682164"/>
                    </a:ext>
                  </a:extLst>
                </a:gridCol>
                <a:gridCol w="587577">
                  <a:extLst>
                    <a:ext uri="{9D8B030D-6E8A-4147-A177-3AD203B41FA5}">
                      <a16:colId xmlns:a16="http://schemas.microsoft.com/office/drawing/2014/main" val="1540009379"/>
                    </a:ext>
                  </a:extLst>
                </a:gridCol>
                <a:gridCol w="1016000">
                  <a:extLst>
                    <a:ext uri="{9D8B030D-6E8A-4147-A177-3AD203B41FA5}">
                      <a16:colId xmlns:a16="http://schemas.microsoft.com/office/drawing/2014/main" val="637961416"/>
                    </a:ext>
                  </a:extLst>
                </a:gridCol>
                <a:gridCol w="1054100">
                  <a:extLst>
                    <a:ext uri="{9D8B030D-6E8A-4147-A177-3AD203B41FA5}">
                      <a16:colId xmlns:a16="http://schemas.microsoft.com/office/drawing/2014/main" val="1068852049"/>
                    </a:ext>
                  </a:extLst>
                </a:gridCol>
              </a:tblGrid>
              <a:tr h="0">
                <a:tc>
                  <a:txBody>
                    <a:bodyPr/>
                    <a:lstStyle/>
                    <a:p>
                      <a:pPr algn="just">
                        <a:lnSpc>
                          <a:spcPct val="107000"/>
                        </a:lnSpc>
                        <a:spcAft>
                          <a:spcPts val="800"/>
                        </a:spcAft>
                      </a:pPr>
                      <a:r>
                        <a:rPr lang="sr-Cyrl-RS" sz="900" dirty="0">
                          <a:solidFill>
                            <a:schemeClr val="tx1"/>
                          </a:solidFill>
                          <a:effectLst/>
                          <a:latin typeface="Segoe UI Light" panose="020B0502040204020203" pitchFamily="34" charset="0"/>
                          <a:cs typeface="Segoe UI Light" panose="020B0502040204020203" pitchFamily="34" charset="0"/>
                        </a:rPr>
                        <a:t>Бр</a:t>
                      </a:r>
                      <a:r>
                        <a:rPr lang="en-GB" sz="900" dirty="0">
                          <a:solidFill>
                            <a:schemeClr val="tx1"/>
                          </a:solidFill>
                          <a:effectLst/>
                          <a:latin typeface="Segoe UI Light" panose="020B0502040204020203" pitchFamily="34" charset="0"/>
                          <a:cs typeface="Segoe UI Light" panose="020B0502040204020203" pitchFamily="34" charset="0"/>
                        </a:rPr>
                        <a:t>.</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gn="just">
                        <a:lnSpc>
                          <a:spcPct val="107000"/>
                        </a:lnSpc>
                        <a:spcAft>
                          <a:spcPts val="800"/>
                        </a:spcAft>
                      </a:pPr>
                      <a:r>
                        <a:rPr lang="sr-Cyrl-RS" sz="900" dirty="0">
                          <a:solidFill>
                            <a:schemeClr val="tx1"/>
                          </a:solidFill>
                          <a:effectLst/>
                          <a:latin typeface="Segoe UI Light" panose="020B0502040204020203" pitchFamily="34" charset="0"/>
                          <a:cs typeface="Segoe UI Light" panose="020B0502040204020203" pitchFamily="34" charset="0"/>
                        </a:rPr>
                        <a:t>Компаније</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gn="just">
                        <a:lnSpc>
                          <a:spcPct val="107000"/>
                        </a:lnSpc>
                        <a:spcAft>
                          <a:spcPts val="800"/>
                        </a:spcAft>
                      </a:pPr>
                      <a:r>
                        <a:rPr lang="sr-Cyrl-RS" sz="900" dirty="0">
                          <a:solidFill>
                            <a:schemeClr val="tx1"/>
                          </a:solidFill>
                          <a:effectLst/>
                          <a:latin typeface="Segoe UI Light" panose="020B0502040204020203" pitchFamily="34" charset="0"/>
                          <a:cs typeface="Segoe UI Light" panose="020B0502040204020203" pitchFamily="34" charset="0"/>
                        </a:rPr>
                        <a:t>Држава</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gn="ctr">
                        <a:lnSpc>
                          <a:spcPct val="107000"/>
                        </a:lnSpc>
                        <a:spcAft>
                          <a:spcPts val="800"/>
                        </a:spcAft>
                      </a:pPr>
                      <a:r>
                        <a:rPr lang="sr-Cyrl-RS" sz="9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rPr>
                        <a:t>Датум трансакције</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gn="just">
                        <a:lnSpc>
                          <a:spcPct val="107000"/>
                        </a:lnSpc>
                        <a:spcAft>
                          <a:spcPts val="800"/>
                        </a:spcAft>
                      </a:pPr>
                      <a:r>
                        <a:rPr lang="sr-Cyrl-RS" sz="900" dirty="0">
                          <a:solidFill>
                            <a:schemeClr val="tx1"/>
                          </a:solidFill>
                          <a:effectLst/>
                          <a:latin typeface="Segoe UI Light" panose="020B0502040204020203" pitchFamily="34" charset="0"/>
                          <a:cs typeface="Segoe UI Light" panose="020B0502040204020203" pitchFamily="34" charset="0"/>
                        </a:rPr>
                        <a:t>Инвестирани капитал </a:t>
                      </a:r>
                      <a:r>
                        <a:rPr lang="en-GB" sz="900" dirty="0">
                          <a:solidFill>
                            <a:schemeClr val="tx1"/>
                          </a:solidFill>
                          <a:effectLst/>
                          <a:latin typeface="Segoe UI Light" panose="020B0502040204020203" pitchFamily="34" charset="0"/>
                          <a:cs typeface="Segoe UI Light" panose="020B0502040204020203" pitchFamily="34" charset="0"/>
                        </a:rPr>
                        <a:t>(</a:t>
                      </a:r>
                      <a:r>
                        <a:rPr lang="sr-Cyrl-RS" sz="900" dirty="0">
                          <a:solidFill>
                            <a:schemeClr val="tx1"/>
                          </a:solidFill>
                          <a:effectLst/>
                          <a:latin typeface="Segoe UI Light" panose="020B0502040204020203" pitchFamily="34" charset="0"/>
                          <a:cs typeface="Segoe UI Light" panose="020B0502040204020203" pitchFamily="34" charset="0"/>
                        </a:rPr>
                        <a:t>ЕУР</a:t>
                      </a:r>
                      <a:r>
                        <a:rPr lang="en-GB" sz="900" dirty="0">
                          <a:solidFill>
                            <a:schemeClr val="tx1"/>
                          </a:solidFill>
                          <a:effectLst/>
                          <a:latin typeface="Segoe UI Light" panose="020B0502040204020203" pitchFamily="34" charset="0"/>
                          <a:cs typeface="Segoe UI Light" panose="020B0502040204020203" pitchFamily="34" charset="0"/>
                        </a:rPr>
                        <a:t> 000)</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gn="just">
                        <a:lnSpc>
                          <a:spcPct val="107000"/>
                        </a:lnSpc>
                        <a:spcAft>
                          <a:spcPts val="800"/>
                        </a:spcAft>
                      </a:pPr>
                      <a:r>
                        <a:rPr lang="sr-Cyrl-RS" sz="900" dirty="0">
                          <a:solidFill>
                            <a:schemeClr val="tx1"/>
                          </a:solidFill>
                          <a:effectLst/>
                          <a:latin typeface="Segoe UI Light" panose="020B0502040204020203" pitchFamily="34" charset="0"/>
                          <a:cs typeface="Segoe UI Light" panose="020B0502040204020203" pitchFamily="34" charset="0"/>
                        </a:rPr>
                        <a:t>Пословни приходи </a:t>
                      </a:r>
                      <a:r>
                        <a:rPr lang="en-GB" sz="900" dirty="0">
                          <a:solidFill>
                            <a:schemeClr val="tx1"/>
                          </a:solidFill>
                          <a:effectLst/>
                          <a:latin typeface="Segoe UI Light" panose="020B0502040204020203" pitchFamily="34" charset="0"/>
                          <a:cs typeface="Segoe UI Light" panose="020B0502040204020203" pitchFamily="34" charset="0"/>
                        </a:rPr>
                        <a:t>(</a:t>
                      </a:r>
                      <a:r>
                        <a:rPr lang="sr-Cyrl-RS" sz="900" dirty="0">
                          <a:solidFill>
                            <a:schemeClr val="tx1"/>
                          </a:solidFill>
                          <a:effectLst/>
                          <a:latin typeface="Segoe UI Light" panose="020B0502040204020203" pitchFamily="34" charset="0"/>
                          <a:cs typeface="Segoe UI Light" panose="020B0502040204020203" pitchFamily="34" charset="0"/>
                        </a:rPr>
                        <a:t>ЕУР </a:t>
                      </a:r>
                      <a:r>
                        <a:rPr lang="en-GB" sz="900" dirty="0">
                          <a:solidFill>
                            <a:schemeClr val="tx1"/>
                          </a:solidFill>
                          <a:effectLst/>
                          <a:latin typeface="Segoe UI Light" panose="020B0502040204020203" pitchFamily="34" charset="0"/>
                          <a:cs typeface="Segoe UI Light" panose="020B0502040204020203" pitchFamily="34" charset="0"/>
                        </a:rPr>
                        <a:t>000)</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gn="just">
                        <a:lnSpc>
                          <a:spcPct val="107000"/>
                        </a:lnSpc>
                        <a:spcAft>
                          <a:spcPts val="800"/>
                        </a:spcAft>
                      </a:pPr>
                      <a:r>
                        <a:rPr lang="sr-Cyrl-RS" sz="900" dirty="0">
                          <a:solidFill>
                            <a:schemeClr val="tx1"/>
                          </a:solidFill>
                          <a:effectLst/>
                          <a:latin typeface="Segoe UI Light" panose="020B0502040204020203" pitchFamily="34" charset="0"/>
                          <a:cs typeface="Segoe UI Light" panose="020B0502040204020203" pitchFamily="34" charset="0"/>
                        </a:rPr>
                        <a:t>ЕБИТДА</a:t>
                      </a:r>
                      <a:endParaRPr lang="en-US" sz="1100" dirty="0">
                        <a:solidFill>
                          <a:schemeClr val="tx1"/>
                        </a:solidFill>
                        <a:effectLst/>
                        <a:latin typeface="Segoe UI Light" panose="020B0502040204020203" pitchFamily="34" charset="0"/>
                        <a:cs typeface="Segoe UI Light" panose="020B0502040204020203" pitchFamily="34" charset="0"/>
                      </a:endParaRPr>
                    </a:p>
                    <a:p>
                      <a:pPr algn="just">
                        <a:lnSpc>
                          <a:spcPct val="107000"/>
                        </a:lnSpc>
                        <a:spcAft>
                          <a:spcPts val="800"/>
                        </a:spcAft>
                      </a:pPr>
                      <a:r>
                        <a:rPr lang="en-GB" sz="900" dirty="0">
                          <a:solidFill>
                            <a:schemeClr val="tx1"/>
                          </a:solidFill>
                          <a:effectLst/>
                          <a:latin typeface="Segoe UI Light" panose="020B0502040204020203" pitchFamily="34" charset="0"/>
                          <a:cs typeface="Segoe UI Light" panose="020B0502040204020203" pitchFamily="34" charset="0"/>
                        </a:rPr>
                        <a:t>(</a:t>
                      </a:r>
                      <a:r>
                        <a:rPr lang="sr-Cyrl-RS" sz="900" dirty="0">
                          <a:solidFill>
                            <a:schemeClr val="tx1"/>
                          </a:solidFill>
                          <a:effectLst/>
                          <a:latin typeface="Segoe UI Light" panose="020B0502040204020203" pitchFamily="34" charset="0"/>
                          <a:cs typeface="Segoe UI Light" panose="020B0502040204020203" pitchFamily="34" charset="0"/>
                        </a:rPr>
                        <a:t>ЕУР </a:t>
                      </a:r>
                      <a:r>
                        <a:rPr lang="en-GB" sz="900" dirty="0">
                          <a:solidFill>
                            <a:schemeClr val="tx1"/>
                          </a:solidFill>
                          <a:effectLst/>
                          <a:latin typeface="Segoe UI Light" panose="020B0502040204020203" pitchFamily="34" charset="0"/>
                          <a:cs typeface="Segoe UI Light" panose="020B0502040204020203" pitchFamily="34" charset="0"/>
                        </a:rPr>
                        <a:t>000)</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gn="just">
                        <a:lnSpc>
                          <a:spcPct val="107000"/>
                        </a:lnSpc>
                        <a:spcAft>
                          <a:spcPts val="800"/>
                        </a:spcAft>
                      </a:pPr>
                      <a:r>
                        <a:rPr lang="sr-Cyrl-RS" sz="900" dirty="0">
                          <a:solidFill>
                            <a:schemeClr val="tx1"/>
                          </a:solidFill>
                          <a:effectLst/>
                          <a:latin typeface="Segoe UI Light" panose="020B0502040204020203" pitchFamily="34" charset="0"/>
                          <a:cs typeface="Segoe UI Light" panose="020B0502040204020203" pitchFamily="34" charset="0"/>
                        </a:rPr>
                        <a:t>ЕБИТДА</a:t>
                      </a:r>
                      <a:r>
                        <a:rPr lang="en-GB" sz="900" dirty="0">
                          <a:solidFill>
                            <a:schemeClr val="tx1"/>
                          </a:solidFill>
                          <a:effectLst/>
                          <a:latin typeface="Segoe UI Light" panose="020B0502040204020203" pitchFamily="34" charset="0"/>
                          <a:cs typeface="Segoe UI Light" panose="020B0502040204020203" pitchFamily="34" charset="0"/>
                        </a:rPr>
                        <a:t>  </a:t>
                      </a:r>
                      <a:r>
                        <a:rPr lang="sr-Cyrl-RS" sz="900" dirty="0">
                          <a:solidFill>
                            <a:schemeClr val="tx1"/>
                          </a:solidFill>
                          <a:effectLst/>
                          <a:latin typeface="Segoe UI Light" panose="020B0502040204020203" pitchFamily="34" charset="0"/>
                          <a:cs typeface="Segoe UI Light" panose="020B0502040204020203" pitchFamily="34" charset="0"/>
                        </a:rPr>
                        <a:t>Маргина</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gn="l">
                        <a:lnSpc>
                          <a:spcPct val="107000"/>
                        </a:lnSpc>
                        <a:spcAft>
                          <a:spcPts val="800"/>
                        </a:spcAft>
                      </a:pPr>
                      <a:r>
                        <a:rPr lang="sr-Cyrl-RS" sz="900" dirty="0">
                          <a:solidFill>
                            <a:schemeClr val="tx1"/>
                          </a:solidFill>
                          <a:effectLst/>
                          <a:latin typeface="Segoe UI Light" panose="020B0502040204020203" pitchFamily="34" charset="0"/>
                          <a:cs typeface="Segoe UI Light" panose="020B0502040204020203" pitchFamily="34" charset="0"/>
                        </a:rPr>
                        <a:t>Инвестирани капитал </a:t>
                      </a:r>
                      <a:r>
                        <a:rPr lang="en-GB" sz="900" dirty="0">
                          <a:solidFill>
                            <a:schemeClr val="tx1"/>
                          </a:solidFill>
                          <a:effectLst/>
                          <a:latin typeface="Segoe UI Light" panose="020B0502040204020203" pitchFamily="34" charset="0"/>
                          <a:cs typeface="Segoe UI Light" panose="020B0502040204020203" pitchFamily="34" charset="0"/>
                        </a:rPr>
                        <a:t>/ </a:t>
                      </a:r>
                      <a:r>
                        <a:rPr lang="sr-Cyrl-RS" sz="900" dirty="0">
                          <a:solidFill>
                            <a:schemeClr val="tx1"/>
                          </a:solidFill>
                          <a:effectLst/>
                          <a:latin typeface="Segoe UI Light" panose="020B0502040204020203" pitchFamily="34" charset="0"/>
                          <a:cs typeface="Segoe UI Light" panose="020B0502040204020203" pitchFamily="34" charset="0"/>
                        </a:rPr>
                        <a:t>Пословни приходи</a:t>
                      </a:r>
                      <a:r>
                        <a:rPr lang="en-GB" sz="900" dirty="0">
                          <a:solidFill>
                            <a:schemeClr val="tx1"/>
                          </a:solidFill>
                          <a:effectLst/>
                          <a:latin typeface="Segoe UI Light" panose="020B0502040204020203" pitchFamily="34" charset="0"/>
                          <a:cs typeface="Segoe UI Light" panose="020B0502040204020203" pitchFamily="34" charset="0"/>
                        </a:rPr>
                        <a:t> </a:t>
                      </a:r>
                      <a:br>
                        <a:rPr lang="en-GB" sz="900" dirty="0">
                          <a:solidFill>
                            <a:schemeClr val="tx1"/>
                          </a:solidFill>
                          <a:effectLst/>
                          <a:latin typeface="Segoe UI Light" panose="020B0502040204020203" pitchFamily="34" charset="0"/>
                          <a:cs typeface="Segoe UI Light" panose="020B0502040204020203" pitchFamily="34" charset="0"/>
                        </a:rPr>
                      </a:br>
                      <a:r>
                        <a:rPr lang="en-GB" sz="900" dirty="0">
                          <a:solidFill>
                            <a:schemeClr val="tx1"/>
                          </a:solidFill>
                          <a:effectLst/>
                          <a:latin typeface="Segoe UI Light" panose="020B0502040204020203" pitchFamily="34" charset="0"/>
                          <a:cs typeface="Segoe UI Light" panose="020B0502040204020203" pitchFamily="34" charset="0"/>
                        </a:rPr>
                        <a:t>(</a:t>
                      </a:r>
                      <a:r>
                        <a:rPr lang="sr-Cyrl-RS" sz="900" dirty="0">
                          <a:solidFill>
                            <a:schemeClr val="tx1"/>
                          </a:solidFill>
                          <a:effectLst/>
                          <a:latin typeface="Segoe UI Light" panose="020B0502040204020203" pitchFamily="34" charset="0"/>
                          <a:cs typeface="Segoe UI Light" panose="020B0502040204020203" pitchFamily="34" charset="0"/>
                        </a:rPr>
                        <a:t>Мултипликатор</a:t>
                      </a:r>
                      <a:r>
                        <a:rPr lang="en-GB" sz="900" dirty="0">
                          <a:solidFill>
                            <a:schemeClr val="tx1"/>
                          </a:solidFill>
                          <a:effectLst/>
                          <a:latin typeface="Segoe UI Light" panose="020B0502040204020203" pitchFamily="34" charset="0"/>
                          <a:cs typeface="Segoe UI Light" panose="020B0502040204020203" pitchFamily="34" charset="0"/>
                        </a:rPr>
                        <a:t>)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tc>
                  <a:txBody>
                    <a:bodyPr/>
                    <a:lstStyle/>
                    <a:p>
                      <a:pPr algn="just">
                        <a:lnSpc>
                          <a:spcPct val="107000"/>
                        </a:lnSpc>
                        <a:spcAft>
                          <a:spcPts val="800"/>
                        </a:spcAft>
                      </a:pPr>
                      <a:r>
                        <a:rPr lang="sr-Cyrl-RS" sz="900" dirty="0">
                          <a:solidFill>
                            <a:schemeClr val="tx1"/>
                          </a:solidFill>
                          <a:effectLst/>
                          <a:latin typeface="Segoe UI Light" panose="020B0502040204020203" pitchFamily="34" charset="0"/>
                          <a:cs typeface="Segoe UI Light" panose="020B0502040204020203" pitchFamily="34" charset="0"/>
                        </a:rPr>
                        <a:t>Инвестирани капитал </a:t>
                      </a:r>
                      <a:r>
                        <a:rPr lang="en-GB" sz="900" dirty="0">
                          <a:solidFill>
                            <a:schemeClr val="tx1"/>
                          </a:solidFill>
                          <a:effectLst/>
                          <a:latin typeface="Segoe UI Light" panose="020B0502040204020203" pitchFamily="34" charset="0"/>
                          <a:cs typeface="Segoe UI Light" panose="020B0502040204020203" pitchFamily="34" charset="0"/>
                        </a:rPr>
                        <a:t>/ </a:t>
                      </a:r>
                      <a:r>
                        <a:rPr lang="sr-Cyrl-RS" sz="900" dirty="0">
                          <a:solidFill>
                            <a:schemeClr val="tx1"/>
                          </a:solidFill>
                          <a:effectLst/>
                          <a:latin typeface="Segoe UI Light" panose="020B0502040204020203" pitchFamily="34" charset="0"/>
                          <a:cs typeface="Segoe UI Light" panose="020B0502040204020203" pitchFamily="34" charset="0"/>
                        </a:rPr>
                        <a:t>ЕБИТДА</a:t>
                      </a:r>
                      <a:r>
                        <a:rPr lang="en-GB" sz="900" dirty="0">
                          <a:solidFill>
                            <a:schemeClr val="tx1"/>
                          </a:solidFill>
                          <a:effectLst/>
                          <a:latin typeface="Segoe UI Light" panose="020B0502040204020203" pitchFamily="34" charset="0"/>
                          <a:cs typeface="Segoe UI Light" panose="020B0502040204020203" pitchFamily="34" charset="0"/>
                        </a:rPr>
                        <a:t> </a:t>
                      </a:r>
                      <a:br>
                        <a:rPr lang="en-GB" sz="900" dirty="0">
                          <a:solidFill>
                            <a:schemeClr val="tx1"/>
                          </a:solidFill>
                          <a:effectLst/>
                          <a:latin typeface="Segoe UI Light" panose="020B0502040204020203" pitchFamily="34" charset="0"/>
                          <a:cs typeface="Segoe UI Light" panose="020B0502040204020203" pitchFamily="34" charset="0"/>
                        </a:rPr>
                      </a:br>
                      <a:r>
                        <a:rPr lang="en-GB" sz="900" dirty="0">
                          <a:solidFill>
                            <a:schemeClr val="tx1"/>
                          </a:solidFill>
                          <a:effectLst/>
                          <a:latin typeface="Segoe UI Light" panose="020B0502040204020203" pitchFamily="34" charset="0"/>
                          <a:cs typeface="Segoe UI Light" panose="020B0502040204020203" pitchFamily="34" charset="0"/>
                        </a:rPr>
                        <a:t>(</a:t>
                      </a:r>
                      <a:r>
                        <a:rPr lang="sr-Cyrl-RS" sz="900" dirty="0">
                          <a:solidFill>
                            <a:schemeClr val="tx1"/>
                          </a:solidFill>
                          <a:effectLst/>
                          <a:latin typeface="Segoe UI Light" panose="020B0502040204020203" pitchFamily="34" charset="0"/>
                          <a:cs typeface="Segoe UI Light" panose="020B0502040204020203" pitchFamily="34" charset="0"/>
                        </a:rPr>
                        <a:t>Мултипликатор</a:t>
                      </a:r>
                      <a:r>
                        <a:rPr lang="en-GB" sz="900" dirty="0">
                          <a:solidFill>
                            <a:schemeClr val="tx1"/>
                          </a:solidFill>
                          <a:effectLst/>
                          <a:latin typeface="Segoe UI Light" panose="020B0502040204020203" pitchFamily="34" charset="0"/>
                          <a:cs typeface="Segoe UI Light" panose="020B0502040204020203" pitchFamily="34" charset="0"/>
                        </a:rPr>
                        <a:t>)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ctr">
                    <a:solidFill>
                      <a:schemeClr val="accent4">
                        <a:lumMod val="25000"/>
                        <a:lumOff val="75000"/>
                      </a:schemeClr>
                    </a:solidFill>
                  </a:tcPr>
                </a:tc>
                <a:extLst>
                  <a:ext uri="{0D108BD9-81ED-4DB2-BD59-A6C34878D82A}">
                    <a16:rowId xmlns:a16="http://schemas.microsoft.com/office/drawing/2014/main" val="3107063564"/>
                  </a:ext>
                </a:extLst>
              </a:tr>
              <a:tr h="47221">
                <a:tc>
                  <a:txBody>
                    <a:bodyPr/>
                    <a:lstStyle/>
                    <a:p>
                      <a:pPr algn="just">
                        <a:lnSpc>
                          <a:spcPct val="107000"/>
                        </a:lnSpc>
                        <a:spcAft>
                          <a:spcPts val="800"/>
                        </a:spcAft>
                      </a:pPr>
                      <a:r>
                        <a:rPr lang="en-GB" sz="900" dirty="0">
                          <a:solidFill>
                            <a:schemeClr val="tx1"/>
                          </a:solidFill>
                          <a:effectLst/>
                          <a:latin typeface="Segoe UI Light" panose="020B0502040204020203" pitchFamily="34" charset="0"/>
                          <a:cs typeface="Segoe UI Light" panose="020B0502040204020203" pitchFamily="34" charset="0"/>
                        </a:rPr>
                        <a:t>1</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Компанија</a:t>
                      </a:r>
                      <a:r>
                        <a:rPr lang="en-GB" sz="900" dirty="0">
                          <a:effectLst/>
                          <a:latin typeface="Segoe UI Light" panose="020B0502040204020203" pitchFamily="34" charset="0"/>
                          <a:cs typeface="Segoe UI Light" panose="020B0502040204020203" pitchFamily="34" charset="0"/>
                        </a:rPr>
                        <a:t> 1</a:t>
                      </a:r>
                      <a:endParaRPr lang="en-US" sz="11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Шведска</a:t>
                      </a:r>
                      <a:endParaRPr lang="en-US" sz="11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GB" sz="900">
                          <a:effectLst/>
                          <a:latin typeface="Segoe UI Light" panose="020B0502040204020203" pitchFamily="34" charset="0"/>
                          <a:cs typeface="Segoe UI Light" panose="020B0502040204020203" pitchFamily="34" charset="0"/>
                        </a:rPr>
                        <a:t>2016</a:t>
                      </a:r>
                      <a:endParaRPr lang="en-US" sz="11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900" dirty="0">
                          <a:effectLst/>
                          <a:latin typeface="Segoe UI Light" panose="020B0502040204020203" pitchFamily="34" charset="0"/>
                          <a:ea typeface="Calibri" panose="020F0502020204030204" pitchFamily="34" charset="0"/>
                          <a:cs typeface="Segoe UI Light" panose="020B0502040204020203" pitchFamily="34" charset="0"/>
                        </a:rPr>
                        <a:t>1</a:t>
                      </a: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.275.000</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512.000</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23.000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6,8%</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2,49</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55,43</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extLst>
                  <a:ext uri="{0D108BD9-81ED-4DB2-BD59-A6C34878D82A}">
                    <a16:rowId xmlns:a16="http://schemas.microsoft.com/office/drawing/2014/main" val="3585730684"/>
                  </a:ext>
                </a:extLst>
              </a:tr>
              <a:tr h="0">
                <a:tc>
                  <a:txBody>
                    <a:bodyPr/>
                    <a:lstStyle/>
                    <a:p>
                      <a:pPr algn="just">
                        <a:lnSpc>
                          <a:spcPct val="107000"/>
                        </a:lnSpc>
                        <a:spcAft>
                          <a:spcPts val="800"/>
                        </a:spcAft>
                      </a:pPr>
                      <a:r>
                        <a:rPr lang="en-GB" sz="900">
                          <a:solidFill>
                            <a:schemeClr val="tx1"/>
                          </a:solidFill>
                          <a:effectLst/>
                          <a:latin typeface="Segoe UI Light" panose="020B0502040204020203" pitchFamily="34" charset="0"/>
                          <a:cs typeface="Segoe UI Light" panose="020B0502040204020203" pitchFamily="34" charset="0"/>
                        </a:rPr>
                        <a:t>2</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Компанија</a:t>
                      </a:r>
                      <a:r>
                        <a:rPr lang="en-GB" sz="900" dirty="0">
                          <a:effectLst/>
                          <a:latin typeface="Segoe UI Light" panose="020B0502040204020203" pitchFamily="34" charset="0"/>
                          <a:cs typeface="Segoe UI Light" panose="020B0502040204020203" pitchFamily="34" charset="0"/>
                        </a:rPr>
                        <a:t> 2</a:t>
                      </a:r>
                      <a:endParaRPr lang="en-US" sz="11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Велика Британија</a:t>
                      </a:r>
                      <a:endParaRPr lang="en-US" sz="11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GB" sz="900">
                          <a:effectLst/>
                          <a:latin typeface="Segoe UI Light" panose="020B0502040204020203" pitchFamily="34" charset="0"/>
                          <a:cs typeface="Segoe UI Light" panose="020B0502040204020203" pitchFamily="34" charset="0"/>
                        </a:rPr>
                        <a:t>2013</a:t>
                      </a:r>
                      <a:endParaRPr lang="en-US" sz="11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8.200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35.000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3.500</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7,1%</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0,23</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2,34</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extLst>
                  <a:ext uri="{0D108BD9-81ED-4DB2-BD59-A6C34878D82A}">
                    <a16:rowId xmlns:a16="http://schemas.microsoft.com/office/drawing/2014/main" val="3842377796"/>
                  </a:ext>
                </a:extLst>
              </a:tr>
              <a:tr h="0">
                <a:tc>
                  <a:txBody>
                    <a:bodyPr/>
                    <a:lstStyle/>
                    <a:p>
                      <a:pPr algn="just">
                        <a:lnSpc>
                          <a:spcPct val="107000"/>
                        </a:lnSpc>
                        <a:spcAft>
                          <a:spcPts val="800"/>
                        </a:spcAft>
                      </a:pPr>
                      <a:r>
                        <a:rPr lang="en-GB" sz="900" dirty="0">
                          <a:solidFill>
                            <a:schemeClr val="tx1"/>
                          </a:solidFill>
                          <a:effectLst/>
                          <a:latin typeface="Segoe UI Light" panose="020B0502040204020203" pitchFamily="34" charset="0"/>
                          <a:cs typeface="Segoe UI Light" panose="020B0502040204020203" pitchFamily="34" charset="0"/>
                        </a:rPr>
                        <a:t>3</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Компанија</a:t>
                      </a:r>
                      <a:r>
                        <a:rPr lang="en-GB" sz="900" dirty="0">
                          <a:effectLst/>
                          <a:latin typeface="Segoe UI Light" panose="020B0502040204020203" pitchFamily="34" charset="0"/>
                          <a:cs typeface="Segoe UI Light" panose="020B0502040204020203" pitchFamily="34" charset="0"/>
                        </a:rPr>
                        <a:t> 3</a:t>
                      </a:r>
                      <a:endParaRPr lang="en-US" sz="11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Пољска</a:t>
                      </a:r>
                      <a:endParaRPr lang="en-US" sz="11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GB" sz="900">
                          <a:effectLst/>
                          <a:latin typeface="Segoe UI Light" panose="020B0502040204020203" pitchFamily="34" charset="0"/>
                          <a:cs typeface="Segoe UI Light" panose="020B0502040204020203" pitchFamily="34" charset="0"/>
                        </a:rPr>
                        <a:t>2010</a:t>
                      </a:r>
                      <a:endParaRPr lang="en-US" sz="11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65.000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62.000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4.200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10,2%</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1,05</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15,48</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extLst>
                  <a:ext uri="{0D108BD9-81ED-4DB2-BD59-A6C34878D82A}">
                    <a16:rowId xmlns:a16="http://schemas.microsoft.com/office/drawing/2014/main" val="2087406157"/>
                  </a:ext>
                </a:extLst>
              </a:tr>
              <a:tr h="0">
                <a:tc>
                  <a:txBody>
                    <a:bodyPr/>
                    <a:lstStyle/>
                    <a:p>
                      <a:pPr algn="just">
                        <a:lnSpc>
                          <a:spcPct val="107000"/>
                        </a:lnSpc>
                        <a:spcAft>
                          <a:spcPts val="800"/>
                        </a:spcAft>
                      </a:pPr>
                      <a:r>
                        <a:rPr lang="en-GB" sz="900">
                          <a:solidFill>
                            <a:schemeClr val="tx1"/>
                          </a:solidFill>
                          <a:effectLst/>
                          <a:latin typeface="Segoe UI Light" panose="020B0502040204020203" pitchFamily="34" charset="0"/>
                          <a:cs typeface="Segoe UI Light" panose="020B0502040204020203" pitchFamily="34" charset="0"/>
                        </a:rPr>
                        <a:t>4</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Компанија</a:t>
                      </a:r>
                      <a:r>
                        <a:rPr lang="en-GB" sz="900" dirty="0">
                          <a:effectLst/>
                          <a:latin typeface="Segoe UI Light" panose="020B0502040204020203" pitchFamily="34" charset="0"/>
                          <a:cs typeface="Segoe UI Light" panose="020B0502040204020203" pitchFamily="34" charset="0"/>
                        </a:rPr>
                        <a:t> 4</a:t>
                      </a:r>
                      <a:endParaRPr lang="en-US" sz="11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Чешка Реп.</a:t>
                      </a:r>
                      <a:endParaRPr lang="en-US" sz="11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GB" sz="900">
                          <a:effectLst/>
                          <a:latin typeface="Segoe UI Light" panose="020B0502040204020203" pitchFamily="34" charset="0"/>
                          <a:cs typeface="Segoe UI Light" panose="020B0502040204020203" pitchFamily="34" charset="0"/>
                        </a:rPr>
                        <a:t>2011</a:t>
                      </a:r>
                      <a:endParaRPr lang="en-US" sz="11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43.000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49.000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5.700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10,2%</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0,88</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7,54</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extLst>
                  <a:ext uri="{0D108BD9-81ED-4DB2-BD59-A6C34878D82A}">
                    <a16:rowId xmlns:a16="http://schemas.microsoft.com/office/drawing/2014/main" val="3247083474"/>
                  </a:ext>
                </a:extLst>
              </a:tr>
              <a:tr h="0">
                <a:tc>
                  <a:txBody>
                    <a:bodyPr/>
                    <a:lstStyle/>
                    <a:p>
                      <a:pPr algn="just">
                        <a:lnSpc>
                          <a:spcPct val="107000"/>
                        </a:lnSpc>
                        <a:spcAft>
                          <a:spcPts val="800"/>
                        </a:spcAft>
                      </a:pPr>
                      <a:r>
                        <a:rPr lang="en-GB" sz="900">
                          <a:solidFill>
                            <a:schemeClr val="tx1"/>
                          </a:solidFill>
                          <a:effectLst/>
                          <a:latin typeface="Segoe UI Light" panose="020B0502040204020203" pitchFamily="34" charset="0"/>
                          <a:cs typeface="Segoe UI Light" panose="020B0502040204020203" pitchFamily="34" charset="0"/>
                        </a:rPr>
                        <a:t>5</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Компанија</a:t>
                      </a:r>
                      <a:r>
                        <a:rPr lang="en-GB" sz="900" dirty="0">
                          <a:effectLst/>
                          <a:latin typeface="Segoe UI Light" panose="020B0502040204020203" pitchFamily="34" charset="0"/>
                          <a:cs typeface="Segoe UI Light" panose="020B0502040204020203" pitchFamily="34" charset="0"/>
                        </a:rPr>
                        <a:t> 5</a:t>
                      </a:r>
                      <a:endParaRPr lang="en-US" sz="11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Француска</a:t>
                      </a:r>
                      <a:endParaRPr lang="en-US" sz="11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GB" sz="900">
                          <a:effectLst/>
                          <a:latin typeface="Segoe UI Light" panose="020B0502040204020203" pitchFamily="34" charset="0"/>
                          <a:cs typeface="Segoe UI Light" panose="020B0502040204020203" pitchFamily="34" charset="0"/>
                        </a:rPr>
                        <a:t>2014</a:t>
                      </a:r>
                      <a:endParaRPr lang="en-US" sz="11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1.750.000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672.000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112.000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10,7%</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2,60</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15,63</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extLst>
                  <a:ext uri="{0D108BD9-81ED-4DB2-BD59-A6C34878D82A}">
                    <a16:rowId xmlns:a16="http://schemas.microsoft.com/office/drawing/2014/main" val="831949388"/>
                  </a:ext>
                </a:extLst>
              </a:tr>
              <a:tr h="0">
                <a:tc>
                  <a:txBody>
                    <a:bodyPr/>
                    <a:lstStyle/>
                    <a:p>
                      <a:pPr algn="just">
                        <a:lnSpc>
                          <a:spcPct val="107000"/>
                        </a:lnSpc>
                        <a:spcAft>
                          <a:spcPts val="800"/>
                        </a:spcAft>
                      </a:pPr>
                      <a:r>
                        <a:rPr lang="en-GB" sz="900">
                          <a:solidFill>
                            <a:schemeClr val="tx1"/>
                          </a:solidFill>
                          <a:effectLst/>
                          <a:latin typeface="Segoe UI Light" panose="020B0502040204020203" pitchFamily="34" charset="0"/>
                          <a:cs typeface="Segoe UI Light" panose="020B0502040204020203" pitchFamily="34" charset="0"/>
                        </a:rPr>
                        <a:t>6</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Компанија</a:t>
                      </a:r>
                      <a:r>
                        <a:rPr lang="en-GB" sz="900" dirty="0">
                          <a:effectLst/>
                          <a:latin typeface="Segoe UI Light" panose="020B0502040204020203" pitchFamily="34" charset="0"/>
                          <a:cs typeface="Segoe UI Light" panose="020B0502040204020203" pitchFamily="34" charset="0"/>
                        </a:rPr>
                        <a:t> 6</a:t>
                      </a:r>
                      <a:endParaRPr lang="en-US" sz="11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Италија</a:t>
                      </a:r>
                      <a:endParaRPr lang="en-US" sz="11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GB" sz="900">
                          <a:effectLst/>
                          <a:latin typeface="Segoe UI Light" panose="020B0502040204020203" pitchFamily="34" charset="0"/>
                          <a:cs typeface="Segoe UI Light" panose="020B0502040204020203" pitchFamily="34" charset="0"/>
                        </a:rPr>
                        <a:t>2013</a:t>
                      </a:r>
                      <a:endParaRPr lang="en-US" sz="11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27.400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35.300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6.800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26,2%</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0,78</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4,03</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extLst>
                  <a:ext uri="{0D108BD9-81ED-4DB2-BD59-A6C34878D82A}">
                    <a16:rowId xmlns:a16="http://schemas.microsoft.com/office/drawing/2014/main" val="3278290833"/>
                  </a:ext>
                </a:extLst>
              </a:tr>
              <a:tr h="0">
                <a:tc>
                  <a:txBody>
                    <a:bodyPr/>
                    <a:lstStyle/>
                    <a:p>
                      <a:pPr algn="just">
                        <a:lnSpc>
                          <a:spcPct val="107000"/>
                        </a:lnSpc>
                        <a:spcAft>
                          <a:spcPts val="800"/>
                        </a:spcAft>
                      </a:pPr>
                      <a:r>
                        <a:rPr lang="en-GB" sz="900">
                          <a:solidFill>
                            <a:schemeClr val="tx1"/>
                          </a:solidFill>
                          <a:effectLst/>
                          <a:latin typeface="Segoe UI Light" panose="020B0502040204020203" pitchFamily="34" charset="0"/>
                          <a:cs typeface="Segoe UI Light" panose="020B0502040204020203" pitchFamily="34" charset="0"/>
                        </a:rPr>
                        <a:t>7</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Компанија</a:t>
                      </a:r>
                      <a:r>
                        <a:rPr lang="en-GB" sz="900" dirty="0">
                          <a:effectLst/>
                          <a:latin typeface="Segoe UI Light" panose="020B0502040204020203" pitchFamily="34" charset="0"/>
                          <a:cs typeface="Segoe UI Light" panose="020B0502040204020203" pitchFamily="34" charset="0"/>
                        </a:rPr>
                        <a:t> 7</a:t>
                      </a:r>
                      <a:endParaRPr lang="en-US" sz="11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Турска</a:t>
                      </a:r>
                      <a:endParaRPr lang="en-US" sz="11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GB" sz="900">
                          <a:effectLst/>
                          <a:latin typeface="Segoe UI Light" panose="020B0502040204020203" pitchFamily="34" charset="0"/>
                          <a:cs typeface="Segoe UI Light" panose="020B0502040204020203" pitchFamily="34" charset="0"/>
                        </a:rPr>
                        <a:t>2015</a:t>
                      </a:r>
                      <a:endParaRPr lang="en-US" sz="11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212.000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295.000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27.500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12,6%</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0,72</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7,71</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extLst>
                  <a:ext uri="{0D108BD9-81ED-4DB2-BD59-A6C34878D82A}">
                    <a16:rowId xmlns:a16="http://schemas.microsoft.com/office/drawing/2014/main" val="313977457"/>
                  </a:ext>
                </a:extLst>
              </a:tr>
              <a:tr h="0">
                <a:tc>
                  <a:txBody>
                    <a:bodyPr/>
                    <a:lstStyle/>
                    <a:p>
                      <a:pPr algn="just">
                        <a:lnSpc>
                          <a:spcPct val="107000"/>
                        </a:lnSpc>
                        <a:spcAft>
                          <a:spcPts val="800"/>
                        </a:spcAft>
                      </a:pPr>
                      <a:r>
                        <a:rPr lang="en-GB" sz="900" dirty="0">
                          <a:solidFill>
                            <a:schemeClr val="tx1"/>
                          </a:solidFill>
                          <a:effectLst/>
                          <a:latin typeface="Segoe UI Light" panose="020B0502040204020203" pitchFamily="34" charset="0"/>
                          <a:cs typeface="Segoe UI Light" panose="020B0502040204020203" pitchFamily="34" charset="0"/>
                        </a:rPr>
                        <a:t>8</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Компанија</a:t>
                      </a:r>
                      <a:r>
                        <a:rPr lang="en-GB" sz="900" dirty="0">
                          <a:effectLst/>
                          <a:latin typeface="Segoe UI Light" panose="020B0502040204020203" pitchFamily="34" charset="0"/>
                          <a:cs typeface="Segoe UI Light" panose="020B0502040204020203" pitchFamily="34" charset="0"/>
                        </a:rPr>
                        <a:t> 8</a:t>
                      </a:r>
                      <a:endParaRPr lang="en-US" sz="11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sr-Cyrl-RS" sz="900" dirty="0">
                          <a:effectLst/>
                          <a:latin typeface="Segoe UI Light" panose="020B0502040204020203" pitchFamily="34" charset="0"/>
                          <a:cs typeface="Segoe UI Light" panose="020B0502040204020203" pitchFamily="34" charset="0"/>
                        </a:rPr>
                        <a:t>Велика Британија</a:t>
                      </a:r>
                      <a:endParaRPr lang="en-US" sz="11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GB" sz="900">
                          <a:effectLst/>
                          <a:latin typeface="Segoe UI Light" panose="020B0502040204020203" pitchFamily="34" charset="0"/>
                          <a:cs typeface="Segoe UI Light" panose="020B0502040204020203" pitchFamily="34" charset="0"/>
                        </a:rPr>
                        <a:t>2012</a:t>
                      </a:r>
                      <a:endParaRPr lang="en-US" sz="11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623.000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375.000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52.000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11,6%</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1,66</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11,98</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extLst>
                  <a:ext uri="{0D108BD9-81ED-4DB2-BD59-A6C34878D82A}">
                    <a16:rowId xmlns:a16="http://schemas.microsoft.com/office/drawing/2014/main" val="1009836585"/>
                  </a:ext>
                </a:extLst>
              </a:tr>
              <a:tr h="0">
                <a:tc>
                  <a:txBody>
                    <a:bodyPr/>
                    <a:lstStyle/>
                    <a:p>
                      <a:pPr algn="just">
                        <a:lnSpc>
                          <a:spcPct val="107000"/>
                        </a:lnSpc>
                        <a:spcAft>
                          <a:spcPts val="800"/>
                        </a:spcAft>
                      </a:pPr>
                      <a:r>
                        <a:rPr lang="en-GB" sz="900" dirty="0">
                          <a:solidFill>
                            <a:schemeClr val="tx1"/>
                          </a:solidFill>
                          <a:effectLst/>
                          <a:latin typeface="Segoe UI Light" panose="020B0502040204020203" pitchFamily="34" charset="0"/>
                          <a:cs typeface="Segoe UI Light" panose="020B0502040204020203" pitchFamily="34" charset="0"/>
                        </a:rPr>
                        <a:t>9</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Компанија</a:t>
                      </a:r>
                      <a:r>
                        <a:rPr lang="en-GB" sz="900" dirty="0">
                          <a:effectLst/>
                          <a:latin typeface="Segoe UI Light" panose="020B0502040204020203" pitchFamily="34" charset="0"/>
                          <a:cs typeface="Segoe UI Light" panose="020B0502040204020203" pitchFamily="34" charset="0"/>
                        </a:rPr>
                        <a:t> 9</a:t>
                      </a:r>
                      <a:endParaRPr lang="en-US" sz="11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Немачка</a:t>
                      </a:r>
                      <a:endParaRPr lang="en-US" sz="11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GB" sz="900">
                          <a:effectLst/>
                          <a:latin typeface="Segoe UI Light" panose="020B0502040204020203" pitchFamily="34" charset="0"/>
                          <a:cs typeface="Segoe UI Light" panose="020B0502040204020203" pitchFamily="34" charset="0"/>
                        </a:rPr>
                        <a:t>2013</a:t>
                      </a:r>
                      <a:endParaRPr lang="en-US" sz="11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95.000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87.000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7.300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7,6%</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1,09</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13,01</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extLst>
                  <a:ext uri="{0D108BD9-81ED-4DB2-BD59-A6C34878D82A}">
                    <a16:rowId xmlns:a16="http://schemas.microsoft.com/office/drawing/2014/main" val="1938094240"/>
                  </a:ext>
                </a:extLst>
              </a:tr>
              <a:tr h="0">
                <a:tc>
                  <a:txBody>
                    <a:bodyPr/>
                    <a:lstStyle/>
                    <a:p>
                      <a:pPr algn="just">
                        <a:lnSpc>
                          <a:spcPct val="107000"/>
                        </a:lnSpc>
                        <a:spcAft>
                          <a:spcPts val="800"/>
                        </a:spcAft>
                      </a:pPr>
                      <a:r>
                        <a:rPr lang="en-GB" sz="900" dirty="0">
                          <a:solidFill>
                            <a:schemeClr val="tx1"/>
                          </a:solidFill>
                          <a:effectLst/>
                          <a:latin typeface="Segoe UI Light" panose="020B0502040204020203" pitchFamily="34" charset="0"/>
                          <a:cs typeface="Segoe UI Light" panose="020B0502040204020203" pitchFamily="34" charset="0"/>
                        </a:rPr>
                        <a:t>10</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Компанија</a:t>
                      </a:r>
                      <a:r>
                        <a:rPr lang="en-GB" sz="900" dirty="0">
                          <a:effectLst/>
                          <a:latin typeface="Segoe UI Light" panose="020B0502040204020203" pitchFamily="34" charset="0"/>
                          <a:cs typeface="Segoe UI Light" panose="020B0502040204020203" pitchFamily="34" charset="0"/>
                        </a:rPr>
                        <a:t> 10</a:t>
                      </a:r>
                      <a:endParaRPr lang="en-US" sz="11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just">
                        <a:lnSpc>
                          <a:spcPct val="107000"/>
                        </a:lnSpc>
                        <a:spcAft>
                          <a:spcPts val="800"/>
                        </a:spcAft>
                      </a:pPr>
                      <a:r>
                        <a:rPr lang="sr-Cyrl-RS" sz="900" dirty="0">
                          <a:effectLst/>
                          <a:latin typeface="Segoe UI Light" panose="020B0502040204020203" pitchFamily="34" charset="0"/>
                          <a:cs typeface="Segoe UI Light" panose="020B0502040204020203" pitchFamily="34" charset="0"/>
                        </a:rPr>
                        <a:t>Шпанија</a:t>
                      </a:r>
                      <a:endParaRPr lang="en-US" sz="11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GB" sz="900">
                          <a:effectLst/>
                          <a:latin typeface="Segoe UI Light" panose="020B0502040204020203" pitchFamily="34" charset="0"/>
                          <a:cs typeface="Segoe UI Light" panose="020B0502040204020203" pitchFamily="34" charset="0"/>
                        </a:rPr>
                        <a:t>2011</a:t>
                      </a:r>
                      <a:endParaRPr lang="en-US" sz="11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172.000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194.000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14.500</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4,7%</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0,89</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11,86</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extLst>
                  <a:ext uri="{0D108BD9-81ED-4DB2-BD59-A6C34878D82A}">
                    <a16:rowId xmlns:a16="http://schemas.microsoft.com/office/drawing/2014/main" val="996589143"/>
                  </a:ext>
                </a:extLst>
              </a:tr>
              <a:tr h="0">
                <a:tc>
                  <a:txBody>
                    <a:bodyPr/>
                    <a:lstStyle/>
                    <a:p>
                      <a:pPr algn="just">
                        <a:lnSpc>
                          <a:spcPct val="107000"/>
                        </a:lnSpc>
                        <a:spcAft>
                          <a:spcPts val="800"/>
                        </a:spcAft>
                      </a:pPr>
                      <a:r>
                        <a:rPr lang="en-GB" sz="900" dirty="0">
                          <a:solidFill>
                            <a:schemeClr val="tx1"/>
                          </a:solidFill>
                          <a:effectLst/>
                          <a:latin typeface="Segoe UI Light" panose="020B0502040204020203" pitchFamily="34" charset="0"/>
                          <a:cs typeface="Segoe UI Light" panose="020B0502040204020203" pitchFamily="34" charset="0"/>
                        </a:rPr>
                        <a:t>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just">
                        <a:lnSpc>
                          <a:spcPct val="107000"/>
                        </a:lnSpc>
                        <a:spcAft>
                          <a:spcPts val="800"/>
                        </a:spcAft>
                      </a:pPr>
                      <a:r>
                        <a:rPr lang="sr-Cyrl-RS" sz="900" b="1" dirty="0">
                          <a:solidFill>
                            <a:schemeClr val="tx1"/>
                          </a:solidFill>
                          <a:effectLst/>
                          <a:latin typeface="Segoe UI Light" panose="020B0502040204020203" pitchFamily="34" charset="0"/>
                          <a:cs typeface="Segoe UI Light" panose="020B0502040204020203" pitchFamily="34" charset="0"/>
                        </a:rPr>
                        <a:t>Медијана</a:t>
                      </a:r>
                      <a:r>
                        <a:rPr lang="en-GB" sz="900" b="1" dirty="0">
                          <a:solidFill>
                            <a:schemeClr val="tx1"/>
                          </a:solidFill>
                          <a:effectLst/>
                          <a:latin typeface="Segoe UI Light" panose="020B0502040204020203" pitchFamily="34" charset="0"/>
                          <a:cs typeface="Segoe UI Light" panose="020B0502040204020203" pitchFamily="34" charset="0"/>
                        </a:rPr>
                        <a:t> </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just">
                        <a:lnSpc>
                          <a:spcPct val="107000"/>
                        </a:lnSpc>
                        <a:spcAft>
                          <a:spcPts val="800"/>
                        </a:spcAft>
                      </a:pPr>
                      <a:r>
                        <a:rPr lang="en-GB" sz="900" b="1">
                          <a:solidFill>
                            <a:schemeClr val="tx1"/>
                          </a:solidFill>
                          <a:effectLst/>
                          <a:latin typeface="Segoe UI Light" panose="020B0502040204020203" pitchFamily="34" charset="0"/>
                          <a:cs typeface="Segoe UI Light" panose="020B0502040204020203" pitchFamily="34" charset="0"/>
                        </a:rPr>
                        <a:t> </a:t>
                      </a:r>
                      <a:endParaRPr lang="en-US" sz="1100" b="1">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GB" sz="900" b="1">
                          <a:solidFill>
                            <a:schemeClr val="tx1"/>
                          </a:solidFill>
                          <a:effectLst/>
                          <a:latin typeface="Segoe UI Light" panose="020B0502040204020203" pitchFamily="34" charset="0"/>
                          <a:cs typeface="Segoe UI Light" panose="020B0502040204020203" pitchFamily="34" charset="0"/>
                        </a:rPr>
                        <a:t> </a:t>
                      </a:r>
                      <a:endParaRPr lang="en-US" sz="1100" b="1">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GB"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 </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GB"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 </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GB"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 </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GB"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 </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b="1"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0,97</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11,92</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extLst>
                  <a:ext uri="{0D108BD9-81ED-4DB2-BD59-A6C34878D82A}">
                    <a16:rowId xmlns:a16="http://schemas.microsoft.com/office/drawing/2014/main" val="480882144"/>
                  </a:ext>
                </a:extLst>
              </a:tr>
              <a:tr h="0">
                <a:tc>
                  <a:txBody>
                    <a:bodyPr/>
                    <a:lstStyle/>
                    <a:p>
                      <a:pPr algn="just">
                        <a:lnSpc>
                          <a:spcPct val="107000"/>
                        </a:lnSpc>
                        <a:spcAft>
                          <a:spcPts val="800"/>
                        </a:spcAft>
                      </a:pPr>
                      <a:r>
                        <a:rPr lang="en-GB" sz="900">
                          <a:effectLst/>
                          <a:latin typeface="Segoe UI Light" panose="020B0502040204020203" pitchFamily="34" charset="0"/>
                          <a:cs typeface="Segoe UI Light" panose="020B0502040204020203" pitchFamily="34" charset="0"/>
                        </a:rPr>
                        <a:t> </a:t>
                      </a:r>
                      <a:endParaRPr lang="en-US" sz="11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just">
                        <a:lnSpc>
                          <a:spcPct val="107000"/>
                        </a:lnSpc>
                        <a:spcAft>
                          <a:spcPts val="800"/>
                        </a:spcAft>
                      </a:pPr>
                      <a:r>
                        <a:rPr lang="sr-Cyrl-RS" sz="900" b="1" dirty="0">
                          <a:solidFill>
                            <a:schemeClr val="tx1"/>
                          </a:solidFill>
                          <a:effectLst/>
                          <a:latin typeface="Segoe UI Light" panose="020B0502040204020203" pitchFamily="34" charset="0"/>
                          <a:cs typeface="Segoe UI Light" panose="020B0502040204020203" pitchFamily="34" charset="0"/>
                        </a:rPr>
                        <a:t>Средња вредност</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just">
                        <a:lnSpc>
                          <a:spcPct val="107000"/>
                        </a:lnSpc>
                        <a:spcAft>
                          <a:spcPts val="800"/>
                        </a:spcAft>
                      </a:pPr>
                      <a:r>
                        <a:rPr lang="en-GB" sz="900" b="1">
                          <a:solidFill>
                            <a:schemeClr val="tx1"/>
                          </a:solidFill>
                          <a:effectLst/>
                          <a:latin typeface="Segoe UI Light" panose="020B0502040204020203" pitchFamily="34" charset="0"/>
                          <a:cs typeface="Segoe UI Light" panose="020B0502040204020203" pitchFamily="34" charset="0"/>
                        </a:rPr>
                        <a:t> </a:t>
                      </a:r>
                      <a:endParaRPr lang="en-US" sz="1100" b="1">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GB" sz="900" b="1">
                          <a:solidFill>
                            <a:schemeClr val="tx1"/>
                          </a:solidFill>
                          <a:effectLst/>
                          <a:latin typeface="Segoe UI Light" panose="020B0502040204020203" pitchFamily="34" charset="0"/>
                          <a:cs typeface="Segoe UI Light" panose="020B0502040204020203" pitchFamily="34" charset="0"/>
                        </a:rPr>
                        <a:t> </a:t>
                      </a:r>
                      <a:endParaRPr lang="en-US" sz="1100" b="1">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0" marB="0" anchor="b">
                    <a:solidFill>
                      <a:schemeClr val="accent4">
                        <a:lumMod val="25000"/>
                        <a:lumOff val="75000"/>
                      </a:schemeClr>
                    </a:solidFill>
                  </a:tcPr>
                </a:tc>
                <a:tc>
                  <a:txBody>
                    <a:bodyPr/>
                    <a:lstStyle/>
                    <a:p>
                      <a:pPr algn="r">
                        <a:lnSpc>
                          <a:spcPct val="107000"/>
                        </a:lnSpc>
                        <a:spcAft>
                          <a:spcPts val="800"/>
                        </a:spcAft>
                      </a:pPr>
                      <a:r>
                        <a:rPr lang="en-GB"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 </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GB"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 </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GB"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 </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GB"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 </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b="1">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1,24</a:t>
                      </a:r>
                      <a:endParaRPr lang="en-US" sz="9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tc>
                  <a:txBody>
                    <a:bodyPr/>
                    <a:lstStyle/>
                    <a:p>
                      <a:pPr algn="r">
                        <a:lnSpc>
                          <a:spcPct val="107000"/>
                        </a:lnSpc>
                        <a:spcAft>
                          <a:spcPts val="800"/>
                        </a:spcAft>
                      </a:pPr>
                      <a:r>
                        <a:rPr lang="en-US" sz="900" b="1" dirty="0">
                          <a:solidFill>
                            <a:srgbClr val="000000"/>
                          </a:solidFill>
                          <a:effectLst/>
                          <a:latin typeface="Segoe UI Light" panose="020B0502040204020203" pitchFamily="34" charset="0"/>
                          <a:ea typeface="Calibri" panose="020F0502020204030204" pitchFamily="34" charset="0"/>
                          <a:cs typeface="Segoe UI Light" panose="020B0502040204020203" pitchFamily="34" charset="0"/>
                        </a:rPr>
                        <a:t>14,50</a:t>
                      </a:r>
                      <a:endParaRPr lang="en-US" sz="9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b">
                    <a:solidFill>
                      <a:schemeClr val="accent4">
                        <a:lumMod val="25000"/>
                        <a:lumOff val="75000"/>
                      </a:schemeClr>
                    </a:solidFill>
                  </a:tcPr>
                </a:tc>
                <a:extLst>
                  <a:ext uri="{0D108BD9-81ED-4DB2-BD59-A6C34878D82A}">
                    <a16:rowId xmlns:a16="http://schemas.microsoft.com/office/drawing/2014/main" val="2230252388"/>
                  </a:ext>
                </a:extLst>
              </a:tr>
            </a:tbl>
          </a:graphicData>
        </a:graphic>
      </p:graphicFrame>
    </p:spTree>
    <p:extLst>
      <p:ext uri="{BB962C8B-B14F-4D97-AF65-F5344CB8AC3E}">
        <p14:creationId xmlns:p14="http://schemas.microsoft.com/office/powerpoint/2010/main" val="23234725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05FB92-F7F3-453A-A0B2-D663793BCD7F}"/>
              </a:ext>
            </a:extLst>
          </p:cNvPr>
          <p:cNvSpPr>
            <a:spLocks noGrp="1"/>
          </p:cNvSpPr>
          <p:nvPr>
            <p:ph type="title"/>
          </p:nvPr>
        </p:nvSpPr>
        <p:spPr/>
        <p:txBody>
          <a:bodyPr/>
          <a:lstStyle/>
          <a:p>
            <a:r>
              <a:rPr lang="sr-Cyrl-RS" dirty="0"/>
              <a:t>Тржишни приступ – сажетак (</a:t>
            </a:r>
            <a:r>
              <a:rPr lang="sr-Latn-RS" dirty="0"/>
              <a:t>III)</a:t>
            </a:r>
            <a:r>
              <a:rPr lang="sr-Cyrl-RS" dirty="0"/>
              <a:t> </a:t>
            </a:r>
            <a:endParaRPr lang="en-US" dirty="0"/>
          </a:p>
        </p:txBody>
      </p:sp>
      <p:sp>
        <p:nvSpPr>
          <p:cNvPr id="4" name="TextBox 3">
            <a:extLst>
              <a:ext uri="{FF2B5EF4-FFF2-40B4-BE49-F238E27FC236}">
                <a16:creationId xmlns:a16="http://schemas.microsoft.com/office/drawing/2014/main" id="{170DEA11-CB9A-4BAF-B179-9932E3368AEB}"/>
              </a:ext>
            </a:extLst>
          </p:cNvPr>
          <p:cNvSpPr txBox="1"/>
          <p:nvPr/>
        </p:nvSpPr>
        <p:spPr>
          <a:xfrm>
            <a:off x="1368572" y="1303389"/>
            <a:ext cx="9051393" cy="523220"/>
          </a:xfrm>
          <a:prstGeom prst="rect">
            <a:avLst/>
          </a:prstGeom>
          <a:noFill/>
        </p:spPr>
        <p:txBody>
          <a:bodyPr wrap="square">
            <a:spAutoFit/>
          </a:bodyPr>
          <a:lstStyle/>
          <a:p>
            <a:pPr marL="488950" lvl="3" algn="just">
              <a:spcBef>
                <a:spcPts val="600"/>
              </a:spcBef>
              <a:spcAft>
                <a:spcPts val="600"/>
              </a:spcAft>
              <a:buClr>
                <a:schemeClr val="tx2">
                  <a:lumMod val="50000"/>
                  <a:lumOff val="50000"/>
                </a:schemeClr>
              </a:buClr>
              <a:tabLst>
                <a:tab pos="8402638" algn="r"/>
              </a:tabLst>
            </a:pPr>
            <a:r>
              <a:rPr lang="ru-RU" sz="1400" dirty="0">
                <a:cs typeface="Arial"/>
              </a:rPr>
              <a:t>Процењена тржишна вредност уложеног капитала и капитала компаније Алфа коришћењем тржишног приступа </a:t>
            </a:r>
          </a:p>
        </p:txBody>
      </p:sp>
      <p:graphicFrame>
        <p:nvGraphicFramePr>
          <p:cNvPr id="5" name="Table 4">
            <a:extLst>
              <a:ext uri="{FF2B5EF4-FFF2-40B4-BE49-F238E27FC236}">
                <a16:creationId xmlns:a16="http://schemas.microsoft.com/office/drawing/2014/main" id="{95040D42-33C1-43A5-8119-12805342CC57}"/>
              </a:ext>
            </a:extLst>
          </p:cNvPr>
          <p:cNvGraphicFramePr>
            <a:graphicFrameLocks noGrp="1"/>
          </p:cNvGraphicFramePr>
          <p:nvPr>
            <p:extLst>
              <p:ext uri="{D42A27DB-BD31-4B8C-83A1-F6EECF244321}">
                <p14:modId xmlns:p14="http://schemas.microsoft.com/office/powerpoint/2010/main" val="2503382573"/>
              </p:ext>
            </p:extLst>
          </p:nvPr>
        </p:nvGraphicFramePr>
        <p:xfrm>
          <a:off x="1996692" y="1946379"/>
          <a:ext cx="7795151" cy="2965242"/>
        </p:xfrm>
        <a:graphic>
          <a:graphicData uri="http://schemas.openxmlformats.org/drawingml/2006/table">
            <a:tbl>
              <a:tblPr firstRow="1" firstCol="1" bandRow="1">
                <a:tableStyleId>{5C22544A-7EE6-4342-B048-85BDC9FD1C3A}</a:tableStyleId>
              </a:tblPr>
              <a:tblGrid>
                <a:gridCol w="3534159">
                  <a:extLst>
                    <a:ext uri="{9D8B030D-6E8A-4147-A177-3AD203B41FA5}">
                      <a16:colId xmlns:a16="http://schemas.microsoft.com/office/drawing/2014/main" val="3897470758"/>
                    </a:ext>
                  </a:extLst>
                </a:gridCol>
                <a:gridCol w="1003300">
                  <a:extLst>
                    <a:ext uri="{9D8B030D-6E8A-4147-A177-3AD203B41FA5}">
                      <a16:colId xmlns:a16="http://schemas.microsoft.com/office/drawing/2014/main" val="3877571437"/>
                    </a:ext>
                  </a:extLst>
                </a:gridCol>
                <a:gridCol w="913798">
                  <a:extLst>
                    <a:ext uri="{9D8B030D-6E8A-4147-A177-3AD203B41FA5}">
                      <a16:colId xmlns:a16="http://schemas.microsoft.com/office/drawing/2014/main" val="364391573"/>
                    </a:ext>
                  </a:extLst>
                </a:gridCol>
                <a:gridCol w="1244688">
                  <a:extLst>
                    <a:ext uri="{9D8B030D-6E8A-4147-A177-3AD203B41FA5}">
                      <a16:colId xmlns:a16="http://schemas.microsoft.com/office/drawing/2014/main" val="3478433843"/>
                    </a:ext>
                  </a:extLst>
                </a:gridCol>
                <a:gridCol w="1099206">
                  <a:extLst>
                    <a:ext uri="{9D8B030D-6E8A-4147-A177-3AD203B41FA5}">
                      <a16:colId xmlns:a16="http://schemas.microsoft.com/office/drawing/2014/main" val="2199961529"/>
                    </a:ext>
                  </a:extLst>
                </a:gridCol>
              </a:tblGrid>
              <a:tr h="335429">
                <a:tc>
                  <a:txBody>
                    <a:bodyPr/>
                    <a:lstStyle/>
                    <a:p>
                      <a:pPr>
                        <a:lnSpc>
                          <a:spcPct val="107000"/>
                        </a:lnSpc>
                        <a:spcAft>
                          <a:spcPts val="800"/>
                        </a:spcAft>
                      </a:pPr>
                      <a:r>
                        <a:rPr lang="en-GB" sz="1100" u="sng" dirty="0">
                          <a:solidFill>
                            <a:schemeClr val="tx1"/>
                          </a:solidFill>
                          <a:effectLst/>
                          <a:latin typeface="Segoe UI Light" panose="020B0502040204020203" pitchFamily="34" charset="0"/>
                          <a:cs typeface="Segoe UI Light" panose="020B0502040204020203" pitchFamily="34" charset="0"/>
                        </a:rPr>
                        <a:t> </a:t>
                      </a:r>
                      <a:r>
                        <a:rPr lang="sr-Cyrl-RS" sz="1100" u="sng" dirty="0">
                          <a:solidFill>
                            <a:schemeClr val="tx1"/>
                          </a:solidFill>
                          <a:effectLst/>
                          <a:latin typeface="Segoe UI Light" panose="020B0502040204020203" pitchFamily="34" charset="0"/>
                          <a:cs typeface="Segoe UI Light" panose="020B0502040204020203" pitchFamily="34" charset="0"/>
                        </a:rPr>
                        <a:t>Тржишни мултипликатори</a:t>
                      </a:r>
                      <a:endParaRPr lang="en-GB" sz="1100" u="sng" dirty="0">
                        <a:solidFill>
                          <a:schemeClr val="tx1"/>
                        </a:solidFill>
                        <a:effectLst/>
                        <a:latin typeface="Segoe UI Light" panose="020B0502040204020203" pitchFamily="34" charset="0"/>
                        <a:cs typeface="Segoe UI Light" panose="020B0502040204020203" pitchFamily="34" charset="0"/>
                      </a:endParaRPr>
                    </a:p>
                  </a:txBody>
                  <a:tcPr marL="53708" marR="53708" marT="0" marB="0">
                    <a:solidFill>
                      <a:schemeClr val="accent4">
                        <a:lumMod val="25000"/>
                        <a:lumOff val="75000"/>
                      </a:schemeClr>
                    </a:solidFill>
                  </a:tcPr>
                </a:tc>
                <a:tc gridSpan="2">
                  <a:txBody>
                    <a:bodyPr/>
                    <a:lstStyle/>
                    <a:p>
                      <a:pPr algn="ctr">
                        <a:lnSpc>
                          <a:spcPct val="107000"/>
                        </a:lnSpc>
                        <a:spcAft>
                          <a:spcPts val="800"/>
                        </a:spcAft>
                      </a:pPr>
                      <a:r>
                        <a:rPr lang="sr-Cyrl-RS" sz="1100" dirty="0">
                          <a:solidFill>
                            <a:schemeClr val="tx1"/>
                          </a:solidFill>
                          <a:effectLst/>
                          <a:latin typeface="Segoe UI Light" panose="020B0502040204020203" pitchFamily="34" charset="0"/>
                          <a:cs typeface="Segoe UI Light" panose="020B0502040204020203" pitchFamily="34" charset="0"/>
                        </a:rPr>
                        <a:t>Инвестирани капитал </a:t>
                      </a:r>
                      <a:r>
                        <a:rPr lang="en-GB" sz="1100" dirty="0">
                          <a:solidFill>
                            <a:schemeClr val="tx1"/>
                          </a:solidFill>
                          <a:effectLst/>
                          <a:latin typeface="Segoe UI Light" panose="020B0502040204020203" pitchFamily="34" charset="0"/>
                          <a:cs typeface="Segoe UI Light" panose="020B0502040204020203" pitchFamily="34" charset="0"/>
                        </a:rPr>
                        <a:t>/ </a:t>
                      </a:r>
                      <a:r>
                        <a:rPr lang="sr-Cyrl-RS" sz="1100" dirty="0">
                          <a:solidFill>
                            <a:schemeClr val="tx1"/>
                          </a:solidFill>
                          <a:effectLst/>
                          <a:latin typeface="Segoe UI Light" panose="020B0502040204020203" pitchFamily="34" charset="0"/>
                          <a:cs typeface="Segoe UI Light" panose="020B0502040204020203" pitchFamily="34" charset="0"/>
                        </a:rPr>
                        <a:t> Пословни приходи</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hMerge="1">
                  <a:txBody>
                    <a:bodyPr/>
                    <a:lstStyle/>
                    <a:p>
                      <a:endParaRPr lang="en-US"/>
                    </a:p>
                  </a:txBody>
                  <a:tcPr/>
                </a:tc>
                <a:tc gridSpan="2">
                  <a:txBody>
                    <a:bodyPr/>
                    <a:lstStyle/>
                    <a:p>
                      <a:pPr algn="ctr">
                        <a:lnSpc>
                          <a:spcPct val="107000"/>
                        </a:lnSpc>
                        <a:spcAft>
                          <a:spcPts val="800"/>
                        </a:spcAft>
                      </a:pPr>
                      <a:r>
                        <a:rPr lang="sr-Cyrl-RS" sz="1100" dirty="0">
                          <a:solidFill>
                            <a:schemeClr val="tx1"/>
                          </a:solidFill>
                          <a:effectLst/>
                          <a:latin typeface="Segoe UI Light" panose="020B0502040204020203" pitchFamily="34" charset="0"/>
                          <a:cs typeface="Segoe UI Light" panose="020B0502040204020203" pitchFamily="34" charset="0"/>
                        </a:rPr>
                        <a:t>Инвестирани капитал </a:t>
                      </a:r>
                      <a:r>
                        <a:rPr lang="en-GB" sz="1100" dirty="0">
                          <a:solidFill>
                            <a:schemeClr val="tx1"/>
                          </a:solidFill>
                          <a:effectLst/>
                          <a:latin typeface="Segoe UI Light" panose="020B0502040204020203" pitchFamily="34" charset="0"/>
                          <a:cs typeface="Segoe UI Light" panose="020B0502040204020203" pitchFamily="34" charset="0"/>
                        </a:rPr>
                        <a:t>/ </a:t>
                      </a:r>
                      <a:r>
                        <a:rPr lang="sr-Cyrl-RS" sz="1100" dirty="0">
                          <a:solidFill>
                            <a:schemeClr val="tx1"/>
                          </a:solidFill>
                          <a:effectLst/>
                          <a:latin typeface="Segoe UI Light" panose="020B0502040204020203" pitchFamily="34" charset="0"/>
                          <a:cs typeface="Segoe UI Light" panose="020B0502040204020203" pitchFamily="34" charset="0"/>
                        </a:rPr>
                        <a:t>ЕБИТДА</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hMerge="1">
                  <a:txBody>
                    <a:bodyPr/>
                    <a:lstStyle/>
                    <a:p>
                      <a:endParaRPr lang="en-US"/>
                    </a:p>
                  </a:txBody>
                  <a:tcPr/>
                </a:tc>
                <a:extLst>
                  <a:ext uri="{0D108BD9-81ED-4DB2-BD59-A6C34878D82A}">
                    <a16:rowId xmlns:a16="http://schemas.microsoft.com/office/drawing/2014/main" val="3180476511"/>
                  </a:ext>
                </a:extLst>
              </a:tr>
              <a:tr h="303651">
                <a:tc>
                  <a:txBody>
                    <a:bodyPr/>
                    <a:lstStyle/>
                    <a:p>
                      <a:pPr>
                        <a:lnSpc>
                          <a:spcPct val="107000"/>
                        </a:lnSpc>
                        <a:spcAft>
                          <a:spcPts val="800"/>
                        </a:spcAft>
                      </a:pPr>
                      <a:r>
                        <a:rPr lang="en-GB" sz="1100" dirty="0">
                          <a:solidFill>
                            <a:schemeClr val="tx1"/>
                          </a:solidFill>
                          <a:effectLst/>
                          <a:latin typeface="Segoe UI Light" panose="020B0502040204020203" pitchFamily="34" charset="0"/>
                          <a:cs typeface="Segoe UI Light" panose="020B0502040204020203" pitchFamily="34" charset="0"/>
                        </a:rPr>
                        <a:t>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ctr">
                        <a:lnSpc>
                          <a:spcPct val="107000"/>
                        </a:lnSpc>
                        <a:spcAft>
                          <a:spcPts val="0"/>
                        </a:spcAft>
                      </a:pPr>
                      <a:r>
                        <a:rPr lang="sr-Cyrl-RS" sz="1100" b="1" dirty="0">
                          <a:solidFill>
                            <a:schemeClr val="tx1"/>
                          </a:solidFill>
                          <a:effectLst/>
                          <a:latin typeface="Segoe UI Light" panose="020B0502040204020203" pitchFamily="34" charset="0"/>
                          <a:cs typeface="Segoe UI Light" panose="020B0502040204020203" pitchFamily="34" charset="0"/>
                        </a:rPr>
                        <a:t>Упоредиве трансакције</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ctr">
                        <a:lnSpc>
                          <a:spcPct val="107000"/>
                        </a:lnSpc>
                        <a:spcAft>
                          <a:spcPts val="0"/>
                        </a:spcAft>
                      </a:pPr>
                      <a:r>
                        <a:rPr lang="sr-Cyrl-RS" sz="1100" b="1" dirty="0">
                          <a:solidFill>
                            <a:schemeClr val="tx1"/>
                          </a:solidFill>
                          <a:effectLst/>
                          <a:latin typeface="Segoe UI Light" panose="020B0502040204020203" pitchFamily="34" charset="0"/>
                          <a:cs typeface="Segoe UI Light" panose="020B0502040204020203" pitchFamily="34" charset="0"/>
                        </a:rPr>
                        <a:t>Упоредиве компаније</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ctr">
                        <a:lnSpc>
                          <a:spcPct val="107000"/>
                        </a:lnSpc>
                        <a:spcAft>
                          <a:spcPts val="0"/>
                        </a:spcAft>
                      </a:pPr>
                      <a:r>
                        <a:rPr lang="sr-Cyrl-RS" sz="1100" b="1" dirty="0">
                          <a:solidFill>
                            <a:schemeClr val="tx1"/>
                          </a:solidFill>
                          <a:effectLst/>
                          <a:latin typeface="Segoe UI Light" panose="020B0502040204020203" pitchFamily="34" charset="0"/>
                          <a:cs typeface="Segoe UI Light" panose="020B0502040204020203" pitchFamily="34" charset="0"/>
                        </a:rPr>
                        <a:t>Упоредиве трансакције</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ctr">
                        <a:lnSpc>
                          <a:spcPct val="107000"/>
                        </a:lnSpc>
                        <a:spcAft>
                          <a:spcPts val="0"/>
                        </a:spcAft>
                      </a:pPr>
                      <a:r>
                        <a:rPr lang="sr-Cyrl-RS" sz="1100" b="1" dirty="0">
                          <a:solidFill>
                            <a:schemeClr val="tx1"/>
                          </a:solidFill>
                          <a:effectLst/>
                          <a:latin typeface="Segoe UI Light" panose="020B0502040204020203" pitchFamily="34" charset="0"/>
                          <a:cs typeface="Segoe UI Light" panose="020B0502040204020203" pitchFamily="34" charset="0"/>
                        </a:rPr>
                        <a:t>Упоредиве компаније</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extLst>
                  <a:ext uri="{0D108BD9-81ED-4DB2-BD59-A6C34878D82A}">
                    <a16:rowId xmlns:a16="http://schemas.microsoft.com/office/drawing/2014/main" val="1793778960"/>
                  </a:ext>
                </a:extLst>
              </a:tr>
              <a:tr h="53176">
                <a:tc>
                  <a:txBody>
                    <a:bodyPr/>
                    <a:lstStyle/>
                    <a:p>
                      <a:pPr>
                        <a:lnSpc>
                          <a:spcPct val="107000"/>
                        </a:lnSpc>
                        <a:spcAft>
                          <a:spcPts val="800"/>
                        </a:spcAft>
                      </a:pPr>
                      <a:endParaRPr lang="en-US" sz="1100" u="sng"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ctr">
                        <a:lnSpc>
                          <a:spcPct val="107000"/>
                        </a:lnSpc>
                        <a:spcAft>
                          <a:spcPts val="800"/>
                        </a:spcAft>
                      </a:pPr>
                      <a:r>
                        <a:rPr lang="en-GB"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ctr">
                        <a:lnSpc>
                          <a:spcPct val="107000"/>
                        </a:lnSpc>
                        <a:spcAft>
                          <a:spcPts val="800"/>
                        </a:spcAft>
                      </a:pPr>
                      <a:r>
                        <a:rPr lang="en-GB"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ctr">
                        <a:lnSpc>
                          <a:spcPct val="107000"/>
                        </a:lnSpc>
                        <a:spcAft>
                          <a:spcPts val="800"/>
                        </a:spcAft>
                      </a:pPr>
                      <a:r>
                        <a:rPr lang="en-GB"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ctr">
                        <a:lnSpc>
                          <a:spcPct val="107000"/>
                        </a:lnSpc>
                        <a:spcAft>
                          <a:spcPts val="800"/>
                        </a:spcAft>
                      </a:pPr>
                      <a:r>
                        <a:rPr lang="en-GB"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extLst>
                  <a:ext uri="{0D108BD9-81ED-4DB2-BD59-A6C34878D82A}">
                    <a16:rowId xmlns:a16="http://schemas.microsoft.com/office/drawing/2014/main" val="3236816309"/>
                  </a:ext>
                </a:extLst>
              </a:tr>
              <a:tr h="109158">
                <a:tc>
                  <a:txBody>
                    <a:bodyPr/>
                    <a:lstStyle/>
                    <a:p>
                      <a:pPr>
                        <a:lnSpc>
                          <a:spcPct val="107000"/>
                        </a:lnSpc>
                        <a:spcAft>
                          <a:spcPts val="800"/>
                        </a:spcAft>
                      </a:pPr>
                      <a:r>
                        <a:rPr lang="sr-Cyrl-RS" sz="1100" dirty="0">
                          <a:solidFill>
                            <a:schemeClr val="tx1"/>
                          </a:solidFill>
                          <a:effectLst/>
                          <a:latin typeface="Segoe UI Light" panose="020B0502040204020203" pitchFamily="34" charset="0"/>
                          <a:cs typeface="Segoe UI Light" panose="020B0502040204020203" pitchFamily="34" charset="0"/>
                        </a:rPr>
                        <a:t>Медијана</a:t>
                      </a:r>
                      <a:r>
                        <a:rPr lang="en-GB" sz="1100" dirty="0">
                          <a:solidFill>
                            <a:schemeClr val="tx1"/>
                          </a:solidFill>
                          <a:effectLst/>
                          <a:latin typeface="Segoe UI Light" panose="020B0502040204020203" pitchFamily="34" charset="0"/>
                          <a:cs typeface="Segoe UI Light" panose="020B0502040204020203" pitchFamily="34" charset="0"/>
                        </a:rPr>
                        <a:t>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0</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97</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0</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87</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11</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92</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9</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80</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extLst>
                  <a:ext uri="{0D108BD9-81ED-4DB2-BD59-A6C34878D82A}">
                    <a16:rowId xmlns:a16="http://schemas.microsoft.com/office/drawing/2014/main" val="3558642444"/>
                  </a:ext>
                </a:extLst>
              </a:tr>
              <a:tr h="109158">
                <a:tc>
                  <a:txBody>
                    <a:bodyPr/>
                    <a:lstStyle/>
                    <a:p>
                      <a:pPr>
                        <a:lnSpc>
                          <a:spcPct val="107000"/>
                        </a:lnSpc>
                        <a:spcAft>
                          <a:spcPts val="800"/>
                        </a:spcAft>
                      </a:pPr>
                      <a:r>
                        <a:rPr lang="sr-Cyrl-RS" sz="1100" dirty="0">
                          <a:solidFill>
                            <a:schemeClr val="tx1"/>
                          </a:solidFill>
                          <a:effectLst/>
                          <a:latin typeface="Segoe UI Light" panose="020B0502040204020203" pitchFamily="34" charset="0"/>
                          <a:cs typeface="Segoe UI Light" panose="020B0502040204020203" pitchFamily="34" charset="0"/>
                        </a:rPr>
                        <a:t>Средња вредност</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24</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16</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14</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50</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10</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33</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extLst>
                  <a:ext uri="{0D108BD9-81ED-4DB2-BD59-A6C34878D82A}">
                    <a16:rowId xmlns:a16="http://schemas.microsoft.com/office/drawing/2014/main" val="3076076863"/>
                  </a:ext>
                </a:extLst>
              </a:tr>
              <a:tr h="0">
                <a:tc>
                  <a:txBody>
                    <a:bodyPr/>
                    <a:lstStyle/>
                    <a:p>
                      <a:pPr>
                        <a:lnSpc>
                          <a:spcPct val="107000"/>
                        </a:lnSpc>
                        <a:spcAft>
                          <a:spcPts val="0"/>
                        </a:spcAft>
                      </a:pPr>
                      <a:r>
                        <a:rPr lang="sr-Cyrl-RS" sz="1100" b="0" dirty="0">
                          <a:solidFill>
                            <a:schemeClr val="tx1"/>
                          </a:solidFill>
                          <a:effectLst/>
                          <a:latin typeface="Segoe UI Light" panose="020B0502040204020203" pitchFamily="34" charset="0"/>
                          <a:cs typeface="Segoe UI Light" panose="020B0502040204020203" pitchFamily="34" charset="0"/>
                        </a:rPr>
                        <a:t>Пословни приходи Алфе у</a:t>
                      </a:r>
                      <a:r>
                        <a:rPr lang="en-GB" sz="1100" b="0" dirty="0">
                          <a:solidFill>
                            <a:schemeClr val="tx1"/>
                          </a:solidFill>
                          <a:effectLst/>
                          <a:latin typeface="Segoe UI Light" panose="020B0502040204020203" pitchFamily="34" charset="0"/>
                          <a:cs typeface="Segoe UI Light" panose="020B0502040204020203" pitchFamily="34" charset="0"/>
                        </a:rPr>
                        <a:t> </a:t>
                      </a:r>
                      <a:r>
                        <a:rPr lang="sr-Cyrl-RS" sz="1100" b="0" dirty="0">
                          <a:solidFill>
                            <a:schemeClr val="tx1"/>
                          </a:solidFill>
                          <a:effectLst/>
                          <a:latin typeface="Segoe UI Light" panose="020B0502040204020203" pitchFamily="34" charset="0"/>
                          <a:cs typeface="Segoe UI Light" panose="020B0502040204020203" pitchFamily="34" charset="0"/>
                        </a:rPr>
                        <a:t>ЕУР </a:t>
                      </a:r>
                      <a:r>
                        <a:rPr lang="en-GB" sz="1100" b="0" dirty="0">
                          <a:solidFill>
                            <a:schemeClr val="tx1"/>
                          </a:solidFill>
                          <a:effectLst/>
                          <a:latin typeface="Segoe UI Light" panose="020B0502040204020203" pitchFamily="34" charset="0"/>
                          <a:cs typeface="Segoe UI Light" panose="020B0502040204020203" pitchFamily="34" charset="0"/>
                        </a:rPr>
                        <a:t>000 (</a:t>
                      </a:r>
                      <a:r>
                        <a:rPr lang="sr-Cyrl-RS" sz="1100" b="0" dirty="0">
                          <a:solidFill>
                            <a:schemeClr val="tx1"/>
                          </a:solidFill>
                          <a:effectLst/>
                          <a:latin typeface="Segoe UI Light" panose="020B0502040204020203" pitchFamily="34" charset="0"/>
                          <a:cs typeface="Segoe UI Light" panose="020B0502040204020203" pitchFamily="34" charset="0"/>
                        </a:rPr>
                        <a:t>просек</a:t>
                      </a:r>
                      <a:r>
                        <a:rPr lang="en-GB" sz="1100" b="0" dirty="0">
                          <a:solidFill>
                            <a:schemeClr val="tx1"/>
                          </a:solidFill>
                          <a:effectLst/>
                          <a:latin typeface="Segoe UI Light" panose="020B0502040204020203" pitchFamily="34" charset="0"/>
                          <a:cs typeface="Segoe UI Light" panose="020B0502040204020203" pitchFamily="34" charset="0"/>
                        </a:rPr>
                        <a:t> 2013 - 2015)</a:t>
                      </a:r>
                      <a:endParaRPr lang="en-US" sz="11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17</a:t>
                      </a:r>
                      <a:r>
                        <a:rPr lang="sr-Cyrl-RS" sz="1100" dirty="0">
                          <a:solidFill>
                            <a:schemeClr val="tx1"/>
                          </a:solidFill>
                          <a:effectLst/>
                          <a:latin typeface="Segoe UI Light" panose="020B0502040204020203" pitchFamily="34" charset="0"/>
                          <a:cs typeface="Segoe UI Light" panose="020B0502040204020203" pitchFamily="34" charset="0"/>
                        </a:rPr>
                        <a:t>.</a:t>
                      </a:r>
                      <a:r>
                        <a:rPr lang="en-US" sz="1100" dirty="0">
                          <a:solidFill>
                            <a:schemeClr val="tx1"/>
                          </a:solidFill>
                          <a:effectLst/>
                          <a:latin typeface="Segoe UI Light" panose="020B0502040204020203" pitchFamily="34" charset="0"/>
                          <a:cs typeface="Segoe UI Light" panose="020B0502040204020203" pitchFamily="34" charset="0"/>
                        </a:rPr>
                        <a:t>667</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17</a:t>
                      </a:r>
                      <a:r>
                        <a:rPr lang="sr-Cyrl-RS" sz="1100" dirty="0">
                          <a:solidFill>
                            <a:schemeClr val="tx1"/>
                          </a:solidFill>
                          <a:effectLst/>
                          <a:latin typeface="Segoe UI Light" panose="020B0502040204020203" pitchFamily="34" charset="0"/>
                          <a:cs typeface="Segoe UI Light" panose="020B0502040204020203" pitchFamily="34" charset="0"/>
                        </a:rPr>
                        <a:t>.</a:t>
                      </a:r>
                      <a:r>
                        <a:rPr lang="en-US" sz="1100" dirty="0">
                          <a:solidFill>
                            <a:schemeClr val="tx1"/>
                          </a:solidFill>
                          <a:effectLst/>
                          <a:latin typeface="Segoe UI Light" panose="020B0502040204020203" pitchFamily="34" charset="0"/>
                          <a:cs typeface="Segoe UI Light" panose="020B0502040204020203" pitchFamily="34" charset="0"/>
                        </a:rPr>
                        <a:t>667</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GB" sz="1100" dirty="0">
                          <a:solidFill>
                            <a:schemeClr val="tx1"/>
                          </a:solidFill>
                          <a:effectLst/>
                          <a:latin typeface="Segoe UI Light" panose="020B0502040204020203" pitchFamily="34" charset="0"/>
                          <a:cs typeface="Segoe UI Light" panose="020B0502040204020203" pitchFamily="34" charset="0"/>
                        </a:rPr>
                        <a:t>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GB"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extLst>
                  <a:ext uri="{0D108BD9-81ED-4DB2-BD59-A6C34878D82A}">
                    <a16:rowId xmlns:a16="http://schemas.microsoft.com/office/drawing/2014/main" val="3510591472"/>
                  </a:ext>
                </a:extLst>
              </a:tr>
              <a:tr h="0">
                <a:tc>
                  <a:txBody>
                    <a:bodyPr/>
                    <a:lstStyle/>
                    <a:p>
                      <a:pPr>
                        <a:lnSpc>
                          <a:spcPct val="107000"/>
                        </a:lnSpc>
                        <a:spcAft>
                          <a:spcPts val="0"/>
                        </a:spcAft>
                      </a:pPr>
                      <a:r>
                        <a:rPr lang="sr-Cyrl-RS" sz="1100" b="0" dirty="0">
                          <a:solidFill>
                            <a:schemeClr val="tx1"/>
                          </a:solidFill>
                          <a:effectLst/>
                          <a:latin typeface="Segoe UI Light" panose="020B0502040204020203" pitchFamily="34" charset="0"/>
                          <a:cs typeface="Segoe UI Light" panose="020B0502040204020203" pitchFamily="34" charset="0"/>
                        </a:rPr>
                        <a:t>ЕБИТДА Алфе у ЕУР </a:t>
                      </a:r>
                      <a:r>
                        <a:rPr lang="en-GB" sz="1100" b="0" dirty="0">
                          <a:solidFill>
                            <a:schemeClr val="tx1"/>
                          </a:solidFill>
                          <a:effectLst/>
                          <a:latin typeface="Segoe UI Light" panose="020B0502040204020203" pitchFamily="34" charset="0"/>
                          <a:cs typeface="Segoe UI Light" panose="020B0502040204020203" pitchFamily="34" charset="0"/>
                        </a:rPr>
                        <a:t>000 (</a:t>
                      </a:r>
                      <a:r>
                        <a:rPr lang="sr-Cyrl-RS" sz="1100" b="0" dirty="0">
                          <a:solidFill>
                            <a:schemeClr val="tx1"/>
                          </a:solidFill>
                          <a:effectLst/>
                          <a:latin typeface="Segoe UI Light" panose="020B0502040204020203" pitchFamily="34" charset="0"/>
                          <a:cs typeface="Segoe UI Light" panose="020B0502040204020203" pitchFamily="34" charset="0"/>
                        </a:rPr>
                        <a:t>просек</a:t>
                      </a:r>
                      <a:r>
                        <a:rPr lang="en-GB" sz="1100" b="0" dirty="0">
                          <a:solidFill>
                            <a:schemeClr val="tx1"/>
                          </a:solidFill>
                          <a:effectLst/>
                          <a:latin typeface="Segoe UI Light" panose="020B0502040204020203" pitchFamily="34" charset="0"/>
                          <a:cs typeface="Segoe UI Light" panose="020B0502040204020203" pitchFamily="34" charset="0"/>
                        </a:rPr>
                        <a:t> 2013 - 2015)</a:t>
                      </a:r>
                      <a:endParaRPr lang="en-US" sz="1100" b="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GB"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GB"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a:t>
                      </a:r>
                      <a:r>
                        <a:rPr lang="sr-Cyrl-RS" sz="1100" dirty="0">
                          <a:solidFill>
                            <a:schemeClr val="tx1"/>
                          </a:solidFill>
                          <a:effectLst/>
                          <a:latin typeface="Segoe UI Light" panose="020B0502040204020203" pitchFamily="34" charset="0"/>
                          <a:cs typeface="Segoe UI Light" panose="020B0502040204020203" pitchFamily="34" charset="0"/>
                        </a:rPr>
                        <a:t>.</a:t>
                      </a:r>
                      <a:r>
                        <a:rPr lang="en-US" sz="1100" dirty="0">
                          <a:solidFill>
                            <a:schemeClr val="tx1"/>
                          </a:solidFill>
                          <a:effectLst/>
                          <a:latin typeface="Segoe UI Light" panose="020B0502040204020203" pitchFamily="34" charset="0"/>
                          <a:cs typeface="Segoe UI Light" panose="020B0502040204020203" pitchFamily="34" charset="0"/>
                        </a:rPr>
                        <a:t>333</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1</a:t>
                      </a:r>
                      <a:r>
                        <a:rPr lang="sr-Cyrl-RS" sz="1100" dirty="0">
                          <a:solidFill>
                            <a:schemeClr val="tx1"/>
                          </a:solidFill>
                          <a:effectLst/>
                          <a:latin typeface="Segoe UI Light" panose="020B0502040204020203" pitchFamily="34" charset="0"/>
                          <a:cs typeface="Segoe UI Light" panose="020B0502040204020203" pitchFamily="34" charset="0"/>
                        </a:rPr>
                        <a:t>.</a:t>
                      </a:r>
                      <a:r>
                        <a:rPr lang="en-US" sz="1100" dirty="0">
                          <a:solidFill>
                            <a:schemeClr val="tx1"/>
                          </a:solidFill>
                          <a:effectLst/>
                          <a:latin typeface="Segoe UI Light" panose="020B0502040204020203" pitchFamily="34" charset="0"/>
                          <a:cs typeface="Segoe UI Light" panose="020B0502040204020203" pitchFamily="34" charset="0"/>
                        </a:rPr>
                        <a:t>333</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extLst>
                  <a:ext uri="{0D108BD9-81ED-4DB2-BD59-A6C34878D82A}">
                    <a16:rowId xmlns:a16="http://schemas.microsoft.com/office/drawing/2014/main" val="188209636"/>
                  </a:ext>
                </a:extLst>
              </a:tr>
              <a:tr h="109158">
                <a:tc>
                  <a:txBody>
                    <a:bodyPr/>
                    <a:lstStyle/>
                    <a:p>
                      <a:pPr>
                        <a:lnSpc>
                          <a:spcPct val="107000"/>
                        </a:lnSpc>
                        <a:spcAft>
                          <a:spcPts val="800"/>
                        </a:spcAft>
                      </a:pPr>
                      <a:r>
                        <a:rPr lang="sr-Cyrl-RS" sz="1100" u="sng" dirty="0">
                          <a:solidFill>
                            <a:schemeClr val="tx1"/>
                          </a:solidFill>
                          <a:effectLst/>
                          <a:latin typeface="Segoe UI Light" panose="020B0502040204020203" pitchFamily="34" charset="0"/>
                          <a:cs typeface="Segoe UI Light" panose="020B0502040204020203" pitchFamily="34" charset="0"/>
                        </a:rPr>
                        <a:t>Индикативна вредност капитала</a:t>
                      </a:r>
                      <a:endParaRPr lang="en-US" sz="1100" u="sng"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GB"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GB"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GB"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GB"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extLst>
                  <a:ext uri="{0D108BD9-81ED-4DB2-BD59-A6C34878D82A}">
                    <a16:rowId xmlns:a16="http://schemas.microsoft.com/office/drawing/2014/main" val="1707487930"/>
                  </a:ext>
                </a:extLst>
              </a:tr>
              <a:tr h="222045">
                <a:tc>
                  <a:txBody>
                    <a:bodyPr/>
                    <a:lstStyle/>
                    <a:p>
                      <a:pPr>
                        <a:lnSpc>
                          <a:spcPct val="107000"/>
                        </a:lnSpc>
                        <a:spcAft>
                          <a:spcPts val="800"/>
                        </a:spcAft>
                      </a:pPr>
                      <a:r>
                        <a:rPr lang="sr-Cyrl-RS" sz="1100" dirty="0">
                          <a:solidFill>
                            <a:schemeClr val="tx1"/>
                          </a:solidFill>
                          <a:effectLst/>
                          <a:latin typeface="Segoe UI Light" panose="020B0502040204020203" pitchFamily="34" charset="0"/>
                          <a:cs typeface="Segoe UI Light" panose="020B0502040204020203" pitchFamily="34" charset="0"/>
                        </a:rPr>
                        <a:t>Финансијски резултат Алфе </a:t>
                      </a:r>
                      <a:r>
                        <a:rPr lang="en-GB" sz="1100" dirty="0">
                          <a:solidFill>
                            <a:schemeClr val="tx1"/>
                          </a:solidFill>
                          <a:effectLst/>
                          <a:latin typeface="Segoe UI Light" panose="020B0502040204020203" pitchFamily="34" charset="0"/>
                          <a:cs typeface="Segoe UI Light" panose="020B0502040204020203" pitchFamily="34" charset="0"/>
                        </a:rPr>
                        <a:t>x </a:t>
                      </a:r>
                      <a:r>
                        <a:rPr lang="sr-Cyrl-RS" sz="1100" dirty="0">
                          <a:solidFill>
                            <a:schemeClr val="tx1"/>
                          </a:solidFill>
                          <a:effectLst/>
                          <a:latin typeface="Segoe UI Light" panose="020B0502040204020203" pitchFamily="34" charset="0"/>
                          <a:cs typeface="Segoe UI Light" panose="020B0502040204020203" pitchFamily="34" charset="0"/>
                        </a:rPr>
                        <a:t>Медијана</a:t>
                      </a:r>
                      <a:r>
                        <a:rPr lang="en-GB" sz="1100" dirty="0">
                          <a:solidFill>
                            <a:schemeClr val="tx1"/>
                          </a:solidFill>
                          <a:effectLst/>
                          <a:latin typeface="Segoe UI Light" panose="020B0502040204020203" pitchFamily="34" charset="0"/>
                          <a:cs typeface="Segoe UI Light" panose="020B0502040204020203" pitchFamily="34" charset="0"/>
                        </a:rPr>
                        <a:t> (</a:t>
                      </a:r>
                      <a:r>
                        <a:rPr lang="sr-Cyrl-RS" sz="1100" dirty="0">
                          <a:solidFill>
                            <a:schemeClr val="tx1"/>
                          </a:solidFill>
                          <a:effectLst/>
                          <a:latin typeface="Segoe UI Light" panose="020B0502040204020203" pitchFamily="34" charset="0"/>
                          <a:cs typeface="Segoe UI Light" panose="020B0502040204020203" pitchFamily="34" charset="0"/>
                        </a:rPr>
                        <a:t>ЕУР </a:t>
                      </a:r>
                      <a:r>
                        <a:rPr lang="en-US" sz="1100" dirty="0">
                          <a:solidFill>
                            <a:schemeClr val="tx1"/>
                          </a:solidFill>
                          <a:effectLst/>
                          <a:latin typeface="Segoe UI Light" panose="020B0502040204020203" pitchFamily="34" charset="0"/>
                          <a:cs typeface="Segoe UI Light" panose="020B0502040204020203" pitchFamily="34" charset="0"/>
                        </a:rPr>
                        <a:t>000)</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17</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092</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15</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331</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15</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895</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13</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067</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extLst>
                  <a:ext uri="{0D108BD9-81ED-4DB2-BD59-A6C34878D82A}">
                    <a16:rowId xmlns:a16="http://schemas.microsoft.com/office/drawing/2014/main" val="3602845181"/>
                  </a:ext>
                </a:extLst>
              </a:tr>
              <a:tr h="224083">
                <a:tc>
                  <a:txBody>
                    <a:bodyPr/>
                    <a:lstStyle/>
                    <a:p>
                      <a:pPr>
                        <a:lnSpc>
                          <a:spcPct val="107000"/>
                        </a:lnSpc>
                        <a:spcAft>
                          <a:spcPts val="800"/>
                        </a:spcAft>
                      </a:pPr>
                      <a:r>
                        <a:rPr lang="sr-Cyrl-RS" sz="1100" b="0" i="1" dirty="0">
                          <a:solidFill>
                            <a:schemeClr val="tx1"/>
                          </a:solidFill>
                          <a:effectLst/>
                          <a:latin typeface="Segoe UI Light" panose="020B0502040204020203" pitchFamily="34" charset="0"/>
                          <a:cs typeface="Segoe UI Light" panose="020B0502040204020203" pitchFamily="34" charset="0"/>
                        </a:rPr>
                        <a:t>Умањење за просечне инвестиције у </a:t>
                      </a:r>
                      <a:r>
                        <a:rPr lang="en-GB" sz="1100" b="0" i="1" dirty="0">
                          <a:solidFill>
                            <a:schemeClr val="tx1"/>
                          </a:solidFill>
                          <a:effectLst/>
                          <a:latin typeface="Segoe UI Light" panose="020B0502040204020203" pitchFamily="34" charset="0"/>
                          <a:cs typeface="Segoe UI Light" panose="020B0502040204020203" pitchFamily="34" charset="0"/>
                        </a:rPr>
                        <a:t>NWC*</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i="1" dirty="0">
                          <a:solidFill>
                            <a:schemeClr val="tx1"/>
                          </a:solidFill>
                          <a:effectLst/>
                          <a:latin typeface="Segoe UI Light" panose="020B0502040204020203" pitchFamily="34" charset="0"/>
                          <a:cs typeface="Segoe UI Light" panose="020B0502040204020203" pitchFamily="34" charset="0"/>
                        </a:rPr>
                        <a:t>1</a:t>
                      </a:r>
                      <a:r>
                        <a:rPr lang="sr-Cyrl-RS" sz="1100" i="1" dirty="0">
                          <a:solidFill>
                            <a:schemeClr val="tx1"/>
                          </a:solidFill>
                          <a:effectLst/>
                          <a:latin typeface="Segoe UI Light" panose="020B0502040204020203" pitchFamily="34" charset="0"/>
                          <a:cs typeface="Segoe UI Light" panose="020B0502040204020203" pitchFamily="34" charset="0"/>
                        </a:rPr>
                        <a:t>.</a:t>
                      </a:r>
                      <a:r>
                        <a:rPr lang="en-US" sz="1100" i="1" dirty="0">
                          <a:solidFill>
                            <a:schemeClr val="tx1"/>
                          </a:solidFill>
                          <a:effectLst/>
                          <a:latin typeface="Segoe UI Light" panose="020B0502040204020203" pitchFamily="34" charset="0"/>
                          <a:cs typeface="Segoe UI Light" panose="020B0502040204020203" pitchFamily="34" charset="0"/>
                        </a:rPr>
                        <a:t>831</a:t>
                      </a:r>
                      <a:endParaRPr lang="en-US" sz="110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i="1" dirty="0">
                          <a:solidFill>
                            <a:schemeClr val="tx1"/>
                          </a:solidFill>
                          <a:effectLst/>
                          <a:latin typeface="Segoe UI Light" panose="020B0502040204020203" pitchFamily="34" charset="0"/>
                          <a:cs typeface="Segoe UI Light" panose="020B0502040204020203" pitchFamily="34" charset="0"/>
                        </a:rPr>
                        <a:t>1</a:t>
                      </a:r>
                      <a:r>
                        <a:rPr lang="sr-Cyrl-RS" sz="1100" i="1" dirty="0">
                          <a:solidFill>
                            <a:schemeClr val="tx1"/>
                          </a:solidFill>
                          <a:effectLst/>
                          <a:latin typeface="Segoe UI Light" panose="020B0502040204020203" pitchFamily="34" charset="0"/>
                          <a:cs typeface="Segoe UI Light" panose="020B0502040204020203" pitchFamily="34" charset="0"/>
                        </a:rPr>
                        <a:t>.</a:t>
                      </a:r>
                      <a:r>
                        <a:rPr lang="en-US" sz="1100" i="1" dirty="0">
                          <a:solidFill>
                            <a:schemeClr val="tx1"/>
                          </a:solidFill>
                          <a:effectLst/>
                          <a:latin typeface="Segoe UI Light" panose="020B0502040204020203" pitchFamily="34" charset="0"/>
                          <a:cs typeface="Segoe UI Light" panose="020B0502040204020203" pitchFamily="34" charset="0"/>
                        </a:rPr>
                        <a:t>831</a:t>
                      </a:r>
                      <a:endParaRPr lang="en-US" sz="110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i="1" dirty="0">
                          <a:solidFill>
                            <a:schemeClr val="tx1"/>
                          </a:solidFill>
                          <a:effectLst/>
                          <a:latin typeface="Segoe UI Light" panose="020B0502040204020203" pitchFamily="34" charset="0"/>
                          <a:cs typeface="Segoe UI Light" panose="020B0502040204020203" pitchFamily="34" charset="0"/>
                        </a:rPr>
                        <a:t>1</a:t>
                      </a:r>
                      <a:r>
                        <a:rPr lang="sr-Cyrl-RS" sz="1100" i="1" dirty="0">
                          <a:solidFill>
                            <a:schemeClr val="tx1"/>
                          </a:solidFill>
                          <a:effectLst/>
                          <a:latin typeface="Segoe UI Light" panose="020B0502040204020203" pitchFamily="34" charset="0"/>
                          <a:cs typeface="Segoe UI Light" panose="020B0502040204020203" pitchFamily="34" charset="0"/>
                        </a:rPr>
                        <a:t>.</a:t>
                      </a:r>
                      <a:r>
                        <a:rPr lang="en-US" sz="1100" i="1" dirty="0">
                          <a:solidFill>
                            <a:schemeClr val="tx1"/>
                          </a:solidFill>
                          <a:effectLst/>
                          <a:latin typeface="Segoe UI Light" panose="020B0502040204020203" pitchFamily="34" charset="0"/>
                          <a:cs typeface="Segoe UI Light" panose="020B0502040204020203" pitchFamily="34" charset="0"/>
                        </a:rPr>
                        <a:t>831</a:t>
                      </a:r>
                      <a:endParaRPr lang="en-US" sz="110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i="1" dirty="0">
                          <a:solidFill>
                            <a:schemeClr val="tx1"/>
                          </a:solidFill>
                          <a:effectLst/>
                          <a:latin typeface="Segoe UI Light" panose="020B0502040204020203" pitchFamily="34" charset="0"/>
                          <a:cs typeface="Segoe UI Light" panose="020B0502040204020203" pitchFamily="34" charset="0"/>
                        </a:rPr>
                        <a:t>1</a:t>
                      </a:r>
                      <a:r>
                        <a:rPr lang="sr-Cyrl-RS" sz="1100" i="1" dirty="0">
                          <a:solidFill>
                            <a:schemeClr val="tx1"/>
                          </a:solidFill>
                          <a:effectLst/>
                          <a:latin typeface="Segoe UI Light" panose="020B0502040204020203" pitchFamily="34" charset="0"/>
                          <a:cs typeface="Segoe UI Light" panose="020B0502040204020203" pitchFamily="34" charset="0"/>
                        </a:rPr>
                        <a:t>.</a:t>
                      </a:r>
                      <a:r>
                        <a:rPr lang="en-US" sz="1100" i="1" dirty="0">
                          <a:solidFill>
                            <a:schemeClr val="tx1"/>
                          </a:solidFill>
                          <a:effectLst/>
                          <a:latin typeface="Segoe UI Light" panose="020B0502040204020203" pitchFamily="34" charset="0"/>
                          <a:cs typeface="Segoe UI Light" panose="020B0502040204020203" pitchFamily="34" charset="0"/>
                        </a:rPr>
                        <a:t>831</a:t>
                      </a:r>
                      <a:endParaRPr lang="en-US" sz="110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extLst>
                  <a:ext uri="{0D108BD9-81ED-4DB2-BD59-A6C34878D82A}">
                    <a16:rowId xmlns:a16="http://schemas.microsoft.com/office/drawing/2014/main" val="2905927203"/>
                  </a:ext>
                </a:extLst>
              </a:tr>
              <a:tr h="39345">
                <a:tc>
                  <a:txBody>
                    <a:bodyPr/>
                    <a:lstStyle/>
                    <a:p>
                      <a:pPr>
                        <a:lnSpc>
                          <a:spcPct val="107000"/>
                        </a:lnSpc>
                        <a:spcAft>
                          <a:spcPts val="0"/>
                        </a:spcAft>
                      </a:pPr>
                      <a:r>
                        <a:rPr lang="sr-Cyrl-RS" sz="1100" dirty="0">
                          <a:solidFill>
                            <a:schemeClr val="tx1"/>
                          </a:solidFill>
                          <a:effectLst/>
                          <a:latin typeface="Segoe UI Light" panose="020B0502040204020203" pitchFamily="34" charset="0"/>
                          <a:cs typeface="Segoe UI Light" panose="020B0502040204020203" pitchFamily="34" charset="0"/>
                        </a:rPr>
                        <a:t>Процењена вредност инвестираног капитала </a:t>
                      </a:r>
                      <a:r>
                        <a:rPr lang="en-US" sz="1100" dirty="0">
                          <a:solidFill>
                            <a:schemeClr val="tx1"/>
                          </a:solidFill>
                          <a:effectLst/>
                          <a:latin typeface="Segoe UI Light" panose="020B0502040204020203" pitchFamily="34" charset="0"/>
                          <a:cs typeface="Segoe UI Light" panose="020B0502040204020203" pitchFamily="34" charset="0"/>
                        </a:rPr>
                        <a:t>(</a:t>
                      </a:r>
                      <a:r>
                        <a:rPr lang="sr-Cyrl-RS" sz="1100" dirty="0">
                          <a:solidFill>
                            <a:schemeClr val="tx1"/>
                          </a:solidFill>
                          <a:effectLst/>
                          <a:latin typeface="Segoe UI Light" panose="020B0502040204020203" pitchFamily="34" charset="0"/>
                          <a:cs typeface="Segoe UI Light" panose="020B0502040204020203" pitchFamily="34" charset="0"/>
                        </a:rPr>
                        <a:t>ЕУР </a:t>
                      </a:r>
                      <a:r>
                        <a:rPr lang="en-US" sz="1100" dirty="0">
                          <a:solidFill>
                            <a:schemeClr val="tx1"/>
                          </a:solidFill>
                          <a:effectLst/>
                          <a:latin typeface="Segoe UI Light" panose="020B0502040204020203" pitchFamily="34" charset="0"/>
                          <a:cs typeface="Segoe UI Light" panose="020B0502040204020203" pitchFamily="34" charset="0"/>
                        </a:rPr>
                        <a:t>000)</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15</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261</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13</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500</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14</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064</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chemeClr val="tx1"/>
                          </a:solidFill>
                          <a:effectLst/>
                          <a:latin typeface="Segoe UI Light" panose="020B0502040204020203" pitchFamily="34" charset="0"/>
                          <a:cs typeface="Segoe UI Light" panose="020B0502040204020203" pitchFamily="34" charset="0"/>
                        </a:rPr>
                        <a:t>11</a:t>
                      </a:r>
                      <a:r>
                        <a:rPr lang="sr-Cyrl-RS" sz="1100" b="1" dirty="0">
                          <a:solidFill>
                            <a:schemeClr val="tx1"/>
                          </a:solidFill>
                          <a:effectLst/>
                          <a:latin typeface="Segoe UI Light" panose="020B0502040204020203" pitchFamily="34" charset="0"/>
                          <a:cs typeface="Segoe UI Light" panose="020B0502040204020203" pitchFamily="34" charset="0"/>
                        </a:rPr>
                        <a:t>.</a:t>
                      </a:r>
                      <a:r>
                        <a:rPr lang="en-US" sz="1100" b="1" dirty="0">
                          <a:solidFill>
                            <a:schemeClr val="tx1"/>
                          </a:solidFill>
                          <a:effectLst/>
                          <a:latin typeface="Segoe UI Light" panose="020B0502040204020203" pitchFamily="34" charset="0"/>
                          <a:cs typeface="Segoe UI Light" panose="020B0502040204020203" pitchFamily="34" charset="0"/>
                        </a:rPr>
                        <a:t>236</a:t>
                      </a:r>
                      <a:endParaRPr lang="en-US" sz="1100" b="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extLst>
                  <a:ext uri="{0D108BD9-81ED-4DB2-BD59-A6C34878D82A}">
                    <a16:rowId xmlns:a16="http://schemas.microsoft.com/office/drawing/2014/main" val="3243027526"/>
                  </a:ext>
                </a:extLst>
              </a:tr>
              <a:tr h="86965">
                <a:tc>
                  <a:txBody>
                    <a:bodyPr/>
                    <a:lstStyle/>
                    <a:p>
                      <a:pPr>
                        <a:lnSpc>
                          <a:spcPct val="107000"/>
                        </a:lnSpc>
                        <a:spcAft>
                          <a:spcPts val="800"/>
                        </a:spcAft>
                      </a:pPr>
                      <a:r>
                        <a:rPr lang="sr-Cyrl-RS" sz="1100" b="0" i="1" dirty="0">
                          <a:solidFill>
                            <a:schemeClr val="tx1"/>
                          </a:solidFill>
                          <a:effectLst/>
                          <a:latin typeface="Segoe UI Light" panose="020B0502040204020203" pitchFamily="34" charset="0"/>
                          <a:cs typeface="Segoe UI Light" panose="020B0502040204020203" pitchFamily="34" charset="0"/>
                        </a:rPr>
                        <a:t>Увећано за</a:t>
                      </a:r>
                      <a:r>
                        <a:rPr lang="en-US" sz="1100" b="0" i="1" dirty="0">
                          <a:solidFill>
                            <a:schemeClr val="tx1"/>
                          </a:solidFill>
                          <a:effectLst/>
                          <a:latin typeface="Segoe UI Light" panose="020B0502040204020203" pitchFamily="34" charset="0"/>
                          <a:cs typeface="Segoe UI Light" panose="020B0502040204020203" pitchFamily="34" charset="0"/>
                        </a:rPr>
                        <a:t>:</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b">
                    <a:solidFill>
                      <a:schemeClr val="accent4">
                        <a:lumMod val="25000"/>
                        <a:lumOff val="75000"/>
                      </a:schemeClr>
                    </a:solidFill>
                  </a:tcPr>
                </a:tc>
                <a:tc>
                  <a:txBody>
                    <a:bodyPr/>
                    <a:lstStyle/>
                    <a:p>
                      <a:pPr algn="r">
                        <a:lnSpc>
                          <a:spcPct val="107000"/>
                        </a:lnSpc>
                        <a:spcAft>
                          <a:spcPts val="800"/>
                        </a:spcAft>
                      </a:pPr>
                      <a:r>
                        <a:rPr lang="en-US" sz="1100">
                          <a:solidFill>
                            <a:schemeClr val="tx1"/>
                          </a:solidFill>
                          <a:effectLst/>
                          <a:latin typeface="Segoe UI Light" panose="020B0502040204020203" pitchFamily="34" charset="0"/>
                          <a:cs typeface="Segoe UI Light" panose="020B0502040204020203" pitchFamily="34" charset="0"/>
                        </a:rPr>
                        <a:t> </a:t>
                      </a:r>
                      <a:endParaRPr lang="en-US" sz="110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dirty="0">
                          <a:solidFill>
                            <a:schemeClr val="tx1"/>
                          </a:solidFill>
                          <a:effectLst/>
                          <a:latin typeface="Segoe UI Light" panose="020B0502040204020203" pitchFamily="34" charset="0"/>
                          <a:cs typeface="Segoe UI Light" panose="020B0502040204020203" pitchFamily="34" charset="0"/>
                        </a:rPr>
                        <a:t> </a:t>
                      </a:r>
                      <a:endParaRPr lang="en-US" sz="110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extLst>
                  <a:ext uri="{0D108BD9-81ED-4DB2-BD59-A6C34878D82A}">
                    <a16:rowId xmlns:a16="http://schemas.microsoft.com/office/drawing/2014/main" val="974353411"/>
                  </a:ext>
                </a:extLst>
              </a:tr>
              <a:tr h="109158">
                <a:tc>
                  <a:txBody>
                    <a:bodyPr/>
                    <a:lstStyle/>
                    <a:p>
                      <a:pPr>
                        <a:lnSpc>
                          <a:spcPct val="107000"/>
                        </a:lnSpc>
                        <a:spcAft>
                          <a:spcPts val="800"/>
                        </a:spcAft>
                      </a:pPr>
                      <a:r>
                        <a:rPr lang="sr-Cyrl-RS" sz="1100" b="0" i="1" dirty="0">
                          <a:solidFill>
                            <a:schemeClr val="tx1"/>
                          </a:solidFill>
                          <a:effectLst/>
                          <a:latin typeface="Segoe UI Light" panose="020B0502040204020203" pitchFamily="34" charset="0"/>
                          <a:cs typeface="Segoe UI Light" panose="020B0502040204020203" pitchFamily="34" charset="0"/>
                        </a:rPr>
                        <a:t>Непословну имовину</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376</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376</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376</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chemeClr val="tx1"/>
                          </a:solidFill>
                          <a:effectLst/>
                          <a:latin typeface="Segoe UI Light" panose="020B0502040204020203" pitchFamily="34" charset="0"/>
                          <a:cs typeface="Segoe UI Light" panose="020B0502040204020203" pitchFamily="34" charset="0"/>
                        </a:rPr>
                        <a:t>376</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b">
                    <a:solidFill>
                      <a:schemeClr val="accent4">
                        <a:lumMod val="25000"/>
                        <a:lumOff val="75000"/>
                      </a:schemeClr>
                    </a:solidFill>
                  </a:tcPr>
                </a:tc>
                <a:extLst>
                  <a:ext uri="{0D108BD9-81ED-4DB2-BD59-A6C34878D82A}">
                    <a16:rowId xmlns:a16="http://schemas.microsoft.com/office/drawing/2014/main" val="3508377589"/>
                  </a:ext>
                </a:extLst>
              </a:tr>
              <a:tr h="118597">
                <a:tc>
                  <a:txBody>
                    <a:bodyPr/>
                    <a:lstStyle/>
                    <a:p>
                      <a:pPr>
                        <a:lnSpc>
                          <a:spcPct val="107000"/>
                        </a:lnSpc>
                        <a:spcAft>
                          <a:spcPts val="800"/>
                        </a:spcAft>
                      </a:pPr>
                      <a:r>
                        <a:rPr lang="sr-Cyrl-RS" sz="1100" b="0" i="1" dirty="0">
                          <a:solidFill>
                            <a:schemeClr val="tx1"/>
                          </a:solidFill>
                          <a:effectLst/>
                          <a:latin typeface="Segoe UI Light" panose="020B0502040204020203" pitchFamily="34" charset="0"/>
                          <a:cs typeface="Segoe UI Light" panose="020B0502040204020203" pitchFamily="34" charset="0"/>
                        </a:rPr>
                        <a:t>Нето вредност дуга</a:t>
                      </a:r>
                      <a:r>
                        <a:rPr lang="en-US" sz="1100" b="0" i="1" dirty="0">
                          <a:solidFill>
                            <a:schemeClr val="tx1"/>
                          </a:solidFill>
                          <a:effectLst/>
                          <a:latin typeface="Segoe UI Light" panose="020B0502040204020203" pitchFamily="34" charset="0"/>
                          <a:cs typeface="Segoe UI Light" panose="020B0502040204020203" pitchFamily="34" charset="0"/>
                        </a:rPr>
                        <a:t>**</a:t>
                      </a:r>
                      <a:endParaRPr lang="en-US" sz="1100" b="0" i="1"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rgbClr val="C00000"/>
                          </a:solidFill>
                          <a:effectLst/>
                          <a:latin typeface="Segoe UI Light" panose="020B0502040204020203" pitchFamily="34" charset="0"/>
                          <a:cs typeface="Segoe UI Light" panose="020B0502040204020203" pitchFamily="34" charset="0"/>
                        </a:rPr>
                        <a:t>(90</a:t>
                      </a:r>
                      <a:r>
                        <a:rPr lang="sr-Cyrl-RS" sz="1100" b="0" i="1" dirty="0">
                          <a:solidFill>
                            <a:srgbClr val="C00000"/>
                          </a:solidFill>
                          <a:effectLst/>
                          <a:latin typeface="Segoe UI Light" panose="020B0502040204020203" pitchFamily="34" charset="0"/>
                          <a:cs typeface="Segoe UI Light" panose="020B0502040204020203" pitchFamily="34" charset="0"/>
                        </a:rPr>
                        <a:t>.</a:t>
                      </a:r>
                      <a:r>
                        <a:rPr lang="en-US" sz="1100" b="0" i="1" dirty="0">
                          <a:solidFill>
                            <a:srgbClr val="C00000"/>
                          </a:solidFill>
                          <a:effectLst/>
                          <a:latin typeface="Segoe UI Light" panose="020B0502040204020203" pitchFamily="34" charset="0"/>
                          <a:cs typeface="Segoe UI Light" panose="020B0502040204020203" pitchFamily="34" charset="0"/>
                        </a:rPr>
                        <a:t>830)</a:t>
                      </a:r>
                      <a:endParaRPr lang="en-US" sz="1100" b="0" i="1" dirty="0">
                        <a:solidFill>
                          <a:srgbClr val="C00000"/>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rgbClr val="C00000"/>
                          </a:solidFill>
                          <a:effectLst/>
                          <a:latin typeface="Segoe UI Light" panose="020B0502040204020203" pitchFamily="34" charset="0"/>
                          <a:cs typeface="Segoe UI Light" panose="020B0502040204020203" pitchFamily="34" charset="0"/>
                        </a:rPr>
                        <a:t>(90</a:t>
                      </a:r>
                      <a:r>
                        <a:rPr lang="sr-Cyrl-RS" sz="1100" b="0" i="1" dirty="0">
                          <a:solidFill>
                            <a:srgbClr val="C00000"/>
                          </a:solidFill>
                          <a:effectLst/>
                          <a:latin typeface="Segoe UI Light" panose="020B0502040204020203" pitchFamily="34" charset="0"/>
                          <a:cs typeface="Segoe UI Light" panose="020B0502040204020203" pitchFamily="34" charset="0"/>
                        </a:rPr>
                        <a:t>.</a:t>
                      </a:r>
                      <a:r>
                        <a:rPr lang="en-US" sz="1100" b="0" i="1" dirty="0">
                          <a:solidFill>
                            <a:srgbClr val="C00000"/>
                          </a:solidFill>
                          <a:effectLst/>
                          <a:latin typeface="Segoe UI Light" panose="020B0502040204020203" pitchFamily="34" charset="0"/>
                          <a:cs typeface="Segoe UI Light" panose="020B0502040204020203" pitchFamily="34" charset="0"/>
                        </a:rPr>
                        <a:t>830)</a:t>
                      </a:r>
                      <a:endParaRPr lang="en-US" sz="1100" b="0" i="1" dirty="0">
                        <a:solidFill>
                          <a:srgbClr val="C00000"/>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rgbClr val="C00000"/>
                          </a:solidFill>
                          <a:effectLst/>
                          <a:latin typeface="Segoe UI Light" panose="020B0502040204020203" pitchFamily="34" charset="0"/>
                          <a:cs typeface="Segoe UI Light" panose="020B0502040204020203" pitchFamily="34" charset="0"/>
                        </a:rPr>
                        <a:t>(90</a:t>
                      </a:r>
                      <a:r>
                        <a:rPr lang="sr-Cyrl-RS" sz="1100" b="0" i="1" dirty="0">
                          <a:solidFill>
                            <a:srgbClr val="C00000"/>
                          </a:solidFill>
                          <a:effectLst/>
                          <a:latin typeface="Segoe UI Light" panose="020B0502040204020203" pitchFamily="34" charset="0"/>
                          <a:cs typeface="Segoe UI Light" panose="020B0502040204020203" pitchFamily="34" charset="0"/>
                        </a:rPr>
                        <a:t>.</a:t>
                      </a:r>
                      <a:r>
                        <a:rPr lang="en-US" sz="1100" b="0" i="1" dirty="0">
                          <a:solidFill>
                            <a:srgbClr val="C00000"/>
                          </a:solidFill>
                          <a:effectLst/>
                          <a:latin typeface="Segoe UI Light" panose="020B0502040204020203" pitchFamily="34" charset="0"/>
                          <a:cs typeface="Segoe UI Light" panose="020B0502040204020203" pitchFamily="34" charset="0"/>
                        </a:rPr>
                        <a:t>830)</a:t>
                      </a:r>
                      <a:endParaRPr lang="en-US" sz="1100" b="0" i="1" dirty="0">
                        <a:solidFill>
                          <a:srgbClr val="C00000"/>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b">
                    <a:solidFill>
                      <a:schemeClr val="accent4">
                        <a:lumMod val="25000"/>
                        <a:lumOff val="75000"/>
                      </a:schemeClr>
                    </a:solidFill>
                  </a:tcPr>
                </a:tc>
                <a:tc>
                  <a:txBody>
                    <a:bodyPr/>
                    <a:lstStyle/>
                    <a:p>
                      <a:pPr algn="r">
                        <a:lnSpc>
                          <a:spcPct val="107000"/>
                        </a:lnSpc>
                        <a:spcAft>
                          <a:spcPts val="800"/>
                        </a:spcAft>
                      </a:pPr>
                      <a:r>
                        <a:rPr lang="en-US" sz="1100" b="0" i="1" dirty="0">
                          <a:solidFill>
                            <a:srgbClr val="C00000"/>
                          </a:solidFill>
                          <a:effectLst/>
                          <a:latin typeface="Segoe UI Light" panose="020B0502040204020203" pitchFamily="34" charset="0"/>
                          <a:cs typeface="Segoe UI Light" panose="020B0502040204020203" pitchFamily="34" charset="0"/>
                        </a:rPr>
                        <a:t>(90</a:t>
                      </a:r>
                      <a:r>
                        <a:rPr lang="sr-Cyrl-RS" sz="1100" b="0" i="1" dirty="0">
                          <a:solidFill>
                            <a:srgbClr val="C00000"/>
                          </a:solidFill>
                          <a:effectLst/>
                          <a:latin typeface="Segoe UI Light" panose="020B0502040204020203" pitchFamily="34" charset="0"/>
                          <a:cs typeface="Segoe UI Light" panose="020B0502040204020203" pitchFamily="34" charset="0"/>
                        </a:rPr>
                        <a:t>.</a:t>
                      </a:r>
                      <a:r>
                        <a:rPr lang="en-US" sz="1100" b="0" i="1" dirty="0">
                          <a:solidFill>
                            <a:srgbClr val="C00000"/>
                          </a:solidFill>
                          <a:effectLst/>
                          <a:latin typeface="Segoe UI Light" panose="020B0502040204020203" pitchFamily="34" charset="0"/>
                          <a:cs typeface="Segoe UI Light" panose="020B0502040204020203" pitchFamily="34" charset="0"/>
                        </a:rPr>
                        <a:t>830)</a:t>
                      </a:r>
                      <a:endParaRPr lang="en-US" sz="1100" b="0" i="1" dirty="0">
                        <a:solidFill>
                          <a:srgbClr val="C00000"/>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b">
                    <a:solidFill>
                      <a:schemeClr val="accent4">
                        <a:lumMod val="25000"/>
                        <a:lumOff val="75000"/>
                      </a:schemeClr>
                    </a:solidFill>
                  </a:tcPr>
                </a:tc>
                <a:extLst>
                  <a:ext uri="{0D108BD9-81ED-4DB2-BD59-A6C34878D82A}">
                    <a16:rowId xmlns:a16="http://schemas.microsoft.com/office/drawing/2014/main" val="2649351881"/>
                  </a:ext>
                </a:extLst>
              </a:tr>
              <a:tr h="0">
                <a:tc>
                  <a:txBody>
                    <a:bodyPr/>
                    <a:lstStyle/>
                    <a:p>
                      <a:pPr>
                        <a:lnSpc>
                          <a:spcPct val="107000"/>
                        </a:lnSpc>
                        <a:spcAft>
                          <a:spcPts val="800"/>
                        </a:spcAft>
                      </a:pPr>
                      <a:r>
                        <a:rPr lang="sr-Cyrl-RS" sz="1100" dirty="0">
                          <a:solidFill>
                            <a:schemeClr val="tx1"/>
                          </a:solidFill>
                          <a:effectLst/>
                          <a:latin typeface="Segoe UI Light" panose="020B0502040204020203" pitchFamily="34" charset="0"/>
                          <a:cs typeface="Segoe UI Light" panose="020B0502040204020203" pitchFamily="34" charset="0"/>
                        </a:rPr>
                        <a:t>Процењена вредност капитала </a:t>
                      </a:r>
                      <a:r>
                        <a:rPr lang="en-US" sz="1100" dirty="0">
                          <a:solidFill>
                            <a:schemeClr val="tx1"/>
                          </a:solidFill>
                          <a:effectLst/>
                          <a:latin typeface="Segoe UI Light" panose="020B0502040204020203" pitchFamily="34" charset="0"/>
                          <a:cs typeface="Segoe UI Light" panose="020B0502040204020203" pitchFamily="34" charset="0"/>
                        </a:rPr>
                        <a:t>(</a:t>
                      </a:r>
                      <a:r>
                        <a:rPr lang="sr-Cyrl-RS" sz="1100" dirty="0">
                          <a:solidFill>
                            <a:schemeClr val="tx1"/>
                          </a:solidFill>
                          <a:effectLst/>
                          <a:latin typeface="Segoe UI Light" panose="020B0502040204020203" pitchFamily="34" charset="0"/>
                          <a:cs typeface="Segoe UI Light" panose="020B0502040204020203" pitchFamily="34" charset="0"/>
                        </a:rPr>
                        <a:t>ЕУР </a:t>
                      </a:r>
                      <a:r>
                        <a:rPr lang="en-US" sz="1100" dirty="0">
                          <a:solidFill>
                            <a:schemeClr val="tx1"/>
                          </a:solidFill>
                          <a:effectLst/>
                          <a:latin typeface="Segoe UI Light" panose="020B0502040204020203" pitchFamily="34" charset="0"/>
                          <a:cs typeface="Segoe UI Light" panose="020B0502040204020203" pitchFamily="34" charset="0"/>
                        </a:rPr>
                        <a:t>000)</a:t>
                      </a: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rgbClr val="C00000"/>
                          </a:solidFill>
                          <a:effectLst/>
                          <a:latin typeface="Segoe UI Light" panose="020B0502040204020203" pitchFamily="34" charset="0"/>
                          <a:cs typeface="Segoe UI Light" panose="020B0502040204020203" pitchFamily="34" charset="0"/>
                        </a:rPr>
                        <a:t>(75</a:t>
                      </a:r>
                      <a:r>
                        <a:rPr lang="sr-Cyrl-RS" sz="1100" b="1" dirty="0">
                          <a:solidFill>
                            <a:srgbClr val="C00000"/>
                          </a:solidFill>
                          <a:effectLst/>
                          <a:latin typeface="Segoe UI Light" panose="020B0502040204020203" pitchFamily="34" charset="0"/>
                          <a:cs typeface="Segoe UI Light" panose="020B0502040204020203" pitchFamily="34" charset="0"/>
                        </a:rPr>
                        <a:t>.</a:t>
                      </a:r>
                      <a:r>
                        <a:rPr lang="en-US" sz="1100" b="1" dirty="0">
                          <a:solidFill>
                            <a:srgbClr val="C00000"/>
                          </a:solidFill>
                          <a:effectLst/>
                          <a:latin typeface="Segoe UI Light" panose="020B0502040204020203" pitchFamily="34" charset="0"/>
                          <a:cs typeface="Segoe UI Light" panose="020B0502040204020203" pitchFamily="34" charset="0"/>
                        </a:rPr>
                        <a:t>193) </a:t>
                      </a:r>
                      <a:endParaRPr lang="en-US" sz="1100" b="1" dirty="0">
                        <a:solidFill>
                          <a:srgbClr val="C00000"/>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rgbClr val="C00000"/>
                          </a:solidFill>
                          <a:effectLst/>
                          <a:latin typeface="Segoe UI Light" panose="020B0502040204020203" pitchFamily="34" charset="0"/>
                          <a:cs typeface="Segoe UI Light" panose="020B0502040204020203" pitchFamily="34" charset="0"/>
                        </a:rPr>
                        <a:t>(76</a:t>
                      </a:r>
                      <a:r>
                        <a:rPr lang="sr-Cyrl-RS" sz="1100" b="1" dirty="0">
                          <a:solidFill>
                            <a:srgbClr val="C00000"/>
                          </a:solidFill>
                          <a:effectLst/>
                          <a:latin typeface="Segoe UI Light" panose="020B0502040204020203" pitchFamily="34" charset="0"/>
                          <a:cs typeface="Segoe UI Light" panose="020B0502040204020203" pitchFamily="34" charset="0"/>
                        </a:rPr>
                        <a:t>.</a:t>
                      </a:r>
                      <a:r>
                        <a:rPr lang="en-US" sz="1100" b="1" dirty="0">
                          <a:solidFill>
                            <a:srgbClr val="C00000"/>
                          </a:solidFill>
                          <a:effectLst/>
                          <a:latin typeface="Segoe UI Light" panose="020B0502040204020203" pitchFamily="34" charset="0"/>
                          <a:cs typeface="Segoe UI Light" panose="020B0502040204020203" pitchFamily="34" charset="0"/>
                        </a:rPr>
                        <a:t>954) </a:t>
                      </a:r>
                      <a:endParaRPr lang="en-US" sz="1100" b="1" dirty="0">
                        <a:solidFill>
                          <a:srgbClr val="C00000"/>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rgbClr val="C00000"/>
                          </a:solidFill>
                          <a:effectLst/>
                          <a:latin typeface="Segoe UI Light" panose="020B0502040204020203" pitchFamily="34" charset="0"/>
                          <a:cs typeface="Segoe UI Light" panose="020B0502040204020203" pitchFamily="34" charset="0"/>
                        </a:rPr>
                        <a:t>(76</a:t>
                      </a:r>
                      <a:r>
                        <a:rPr lang="sr-Cyrl-RS" sz="1100" b="1" dirty="0">
                          <a:solidFill>
                            <a:srgbClr val="C00000"/>
                          </a:solidFill>
                          <a:effectLst/>
                          <a:latin typeface="Segoe UI Light" panose="020B0502040204020203" pitchFamily="34" charset="0"/>
                          <a:cs typeface="Segoe UI Light" panose="020B0502040204020203" pitchFamily="34" charset="0"/>
                        </a:rPr>
                        <a:t>.</a:t>
                      </a:r>
                      <a:r>
                        <a:rPr lang="en-US" sz="1100" b="1" dirty="0">
                          <a:solidFill>
                            <a:srgbClr val="C00000"/>
                          </a:solidFill>
                          <a:effectLst/>
                          <a:latin typeface="Segoe UI Light" panose="020B0502040204020203" pitchFamily="34" charset="0"/>
                          <a:cs typeface="Segoe UI Light" panose="020B0502040204020203" pitchFamily="34" charset="0"/>
                        </a:rPr>
                        <a:t>390) </a:t>
                      </a:r>
                      <a:endParaRPr lang="en-US" sz="1100" b="1" dirty="0">
                        <a:solidFill>
                          <a:srgbClr val="C00000"/>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tc>
                  <a:txBody>
                    <a:bodyPr/>
                    <a:lstStyle/>
                    <a:p>
                      <a:pPr algn="r">
                        <a:lnSpc>
                          <a:spcPct val="107000"/>
                        </a:lnSpc>
                        <a:spcAft>
                          <a:spcPts val="800"/>
                        </a:spcAft>
                      </a:pPr>
                      <a:r>
                        <a:rPr lang="en-US" sz="1100" b="1" dirty="0">
                          <a:solidFill>
                            <a:srgbClr val="C00000"/>
                          </a:solidFill>
                          <a:effectLst/>
                          <a:latin typeface="Segoe UI Light" panose="020B0502040204020203" pitchFamily="34" charset="0"/>
                          <a:cs typeface="Segoe UI Light" panose="020B0502040204020203" pitchFamily="34" charset="0"/>
                        </a:rPr>
                        <a:t>(79</a:t>
                      </a:r>
                      <a:r>
                        <a:rPr lang="sr-Cyrl-RS" sz="1100" b="1" dirty="0">
                          <a:solidFill>
                            <a:srgbClr val="C00000"/>
                          </a:solidFill>
                          <a:effectLst/>
                          <a:latin typeface="Segoe UI Light" panose="020B0502040204020203" pitchFamily="34" charset="0"/>
                          <a:cs typeface="Segoe UI Light" panose="020B0502040204020203" pitchFamily="34" charset="0"/>
                        </a:rPr>
                        <a:t>.</a:t>
                      </a:r>
                      <a:r>
                        <a:rPr lang="en-US" sz="1100" b="1" dirty="0">
                          <a:solidFill>
                            <a:srgbClr val="C00000"/>
                          </a:solidFill>
                          <a:effectLst/>
                          <a:latin typeface="Segoe UI Light" panose="020B0502040204020203" pitchFamily="34" charset="0"/>
                          <a:cs typeface="Segoe UI Light" panose="020B0502040204020203" pitchFamily="34" charset="0"/>
                        </a:rPr>
                        <a:t>218) </a:t>
                      </a:r>
                      <a:endParaRPr lang="en-US" sz="1100" b="1" dirty="0">
                        <a:solidFill>
                          <a:srgbClr val="C00000"/>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53708" marR="53708" marT="0" marB="0" anchor="ctr">
                    <a:solidFill>
                      <a:schemeClr val="accent4">
                        <a:lumMod val="25000"/>
                        <a:lumOff val="75000"/>
                      </a:schemeClr>
                    </a:solidFill>
                  </a:tcPr>
                </a:tc>
                <a:extLst>
                  <a:ext uri="{0D108BD9-81ED-4DB2-BD59-A6C34878D82A}">
                    <a16:rowId xmlns:a16="http://schemas.microsoft.com/office/drawing/2014/main" val="2092740876"/>
                  </a:ext>
                </a:extLst>
              </a:tr>
            </a:tbl>
          </a:graphicData>
        </a:graphic>
      </p:graphicFrame>
      <p:sp>
        <p:nvSpPr>
          <p:cNvPr id="6" name="TextBox 5">
            <a:extLst>
              <a:ext uri="{FF2B5EF4-FFF2-40B4-BE49-F238E27FC236}">
                <a16:creationId xmlns:a16="http://schemas.microsoft.com/office/drawing/2014/main" id="{D4E64D83-C649-4BAE-83E9-92F7884F6E02}"/>
              </a:ext>
            </a:extLst>
          </p:cNvPr>
          <p:cNvSpPr txBox="1"/>
          <p:nvPr/>
        </p:nvSpPr>
        <p:spPr>
          <a:xfrm>
            <a:off x="1996692" y="4926001"/>
            <a:ext cx="1435008" cy="230832"/>
          </a:xfrm>
          <a:prstGeom prst="rect">
            <a:avLst/>
          </a:prstGeom>
          <a:noFill/>
        </p:spPr>
        <p:txBody>
          <a:bodyPr wrap="none" rtlCol="0">
            <a:spAutoFit/>
          </a:bodyPr>
          <a:lstStyle/>
          <a:p>
            <a:pPr algn="l"/>
            <a:r>
              <a:rPr lang="en-US" sz="900" i="1" dirty="0">
                <a:latin typeface="Segoe UI Light" panose="020B0502040204020203" pitchFamily="34" charset="0"/>
                <a:cs typeface="Segoe UI Light" panose="020B0502040204020203" pitchFamily="34" charset="0"/>
              </a:rPr>
              <a:t>*</a:t>
            </a:r>
            <a:r>
              <a:rPr lang="sr-Cyrl-RS" sz="900" i="1" dirty="0">
                <a:latin typeface="Segoe UI Light" panose="020B0502040204020203" pitchFamily="34" charset="0"/>
                <a:cs typeface="Segoe UI Light" panose="020B0502040204020203" pitchFamily="34" charset="0"/>
              </a:rPr>
              <a:t>Нето обртни капитал</a:t>
            </a:r>
            <a:endParaRPr lang="en-US" sz="900" i="1" dirty="0">
              <a:latin typeface="Segoe UI Light" panose="020B0502040204020203" pitchFamily="34" charset="0"/>
              <a:cs typeface="Segoe UI Light" panose="020B0502040204020203" pitchFamily="34" charset="0"/>
            </a:endParaRPr>
          </a:p>
        </p:txBody>
      </p:sp>
      <p:sp>
        <p:nvSpPr>
          <p:cNvPr id="7" name="TextBox 6">
            <a:extLst>
              <a:ext uri="{FF2B5EF4-FFF2-40B4-BE49-F238E27FC236}">
                <a16:creationId xmlns:a16="http://schemas.microsoft.com/office/drawing/2014/main" id="{50B40675-2F57-4605-ADA9-F10E820EB95F}"/>
              </a:ext>
            </a:extLst>
          </p:cNvPr>
          <p:cNvSpPr txBox="1"/>
          <p:nvPr/>
        </p:nvSpPr>
        <p:spPr>
          <a:xfrm>
            <a:off x="1996692" y="5078401"/>
            <a:ext cx="5511445" cy="230832"/>
          </a:xfrm>
          <a:prstGeom prst="rect">
            <a:avLst/>
          </a:prstGeom>
          <a:noFill/>
        </p:spPr>
        <p:txBody>
          <a:bodyPr wrap="none" rtlCol="0">
            <a:spAutoFit/>
          </a:bodyPr>
          <a:lstStyle/>
          <a:p>
            <a:pPr algn="l"/>
            <a:r>
              <a:rPr lang="sr-Cyrl-RS" sz="900" i="1" dirty="0">
                <a:latin typeface="Segoe UI Light" panose="020B0502040204020203" pitchFamily="34" charset="0"/>
                <a:cs typeface="Segoe UI Light" panose="020B0502040204020203" pitchFamily="34" charset="0"/>
              </a:rPr>
              <a:t>*</a:t>
            </a:r>
            <a:r>
              <a:rPr lang="en-US" sz="900" i="1" dirty="0">
                <a:latin typeface="Segoe UI Light" panose="020B0502040204020203" pitchFamily="34" charset="0"/>
                <a:cs typeface="Segoe UI Light" panose="020B0502040204020203" pitchFamily="34" charset="0"/>
              </a:rPr>
              <a:t>*</a:t>
            </a:r>
            <a:r>
              <a:rPr lang="ru-RU" sz="900" i="1" dirty="0">
                <a:latin typeface="Segoe UI Light" panose="020B0502040204020203" pitchFamily="34" charset="0"/>
                <a:cs typeface="Segoe UI Light" panose="020B0502040204020203" pitchFamily="34" charset="0"/>
              </a:rPr>
              <a:t>Вредност краткорочног и дугорочног дуга умањена за вредност готовине и новчаних еквивалената </a:t>
            </a:r>
            <a:endParaRPr lang="en-US" sz="900" i="1"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6644941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0B8BAF-956E-40AD-B078-21B8AADCBCEA}"/>
              </a:ext>
            </a:extLst>
          </p:cNvPr>
          <p:cNvSpPr>
            <a:spLocks noGrp="1"/>
          </p:cNvSpPr>
          <p:nvPr>
            <p:ph sz="quarter" idx="10"/>
          </p:nvPr>
        </p:nvSpPr>
        <p:spPr/>
        <p:txBody>
          <a:bodyPr/>
          <a:lstStyle/>
          <a:p>
            <a:r>
              <a:rPr lang="sr-Cyrl-RS" dirty="0"/>
              <a:t>Детаљан приказ студије случаја можете наћи у следећем документу</a:t>
            </a:r>
            <a:endParaRPr lang="sr-Latn-RS" dirty="0"/>
          </a:p>
          <a:p>
            <a:endParaRPr lang="sr-Cyrl-RS" dirty="0"/>
          </a:p>
        </p:txBody>
      </p:sp>
      <p:sp>
        <p:nvSpPr>
          <p:cNvPr id="3" name="Title 2">
            <a:extLst>
              <a:ext uri="{FF2B5EF4-FFF2-40B4-BE49-F238E27FC236}">
                <a16:creationId xmlns:a16="http://schemas.microsoft.com/office/drawing/2014/main" id="{4A8B039F-BF4B-4E79-8865-5DDCCA03EC85}"/>
              </a:ext>
            </a:extLst>
          </p:cNvPr>
          <p:cNvSpPr>
            <a:spLocks noGrp="1"/>
          </p:cNvSpPr>
          <p:nvPr>
            <p:ph type="title"/>
          </p:nvPr>
        </p:nvSpPr>
        <p:spPr/>
        <p:txBody>
          <a:bodyPr/>
          <a:lstStyle/>
          <a:p>
            <a:r>
              <a:rPr lang="sr-Cyrl-RS" dirty="0"/>
              <a:t>Студија случаја</a:t>
            </a:r>
            <a:endParaRPr lang="en-US" dirty="0"/>
          </a:p>
        </p:txBody>
      </p:sp>
      <p:graphicFrame>
        <p:nvGraphicFramePr>
          <p:cNvPr id="4" name="Object 3">
            <a:extLst>
              <a:ext uri="{FF2B5EF4-FFF2-40B4-BE49-F238E27FC236}">
                <a16:creationId xmlns:a16="http://schemas.microsoft.com/office/drawing/2014/main" id="{C2CC93F7-941B-47D6-95B0-460346F14CBE}"/>
              </a:ext>
            </a:extLst>
          </p:cNvPr>
          <p:cNvGraphicFramePr>
            <a:graphicFrameLocks noChangeAspect="1"/>
          </p:cNvGraphicFramePr>
          <p:nvPr>
            <p:extLst>
              <p:ext uri="{D42A27DB-BD31-4B8C-83A1-F6EECF244321}">
                <p14:modId xmlns:p14="http://schemas.microsoft.com/office/powerpoint/2010/main" val="693765776"/>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Acrobat Document" r:id="rId3" imgW="0" imgH="0" progId="AcroExch.Document.DC">
                  <p:embed/>
                </p:oleObj>
              </mc:Choice>
              <mc:Fallback>
                <p:oleObj name="Acrobat Document" r:id="rId3" imgW="0" imgH="0" progId="AcroExch.Document.DC">
                  <p:embed/>
                  <p:pic>
                    <p:nvPicPr>
                      <p:cNvPr id="0" name=""/>
                      <p:cNvPicPr/>
                      <p:nvPr/>
                    </p:nvPicPr>
                    <p:blipFill/>
                    <p:spPr>
                      <a:xfrm>
                        <a:off x="2032000" y="719138"/>
                        <a:ext cx="8128000" cy="541813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B6EC3D-AF5E-43B5-BFFC-3799BC1EBD04}"/>
              </a:ext>
            </a:extLst>
          </p:cNvPr>
          <p:cNvGraphicFramePr>
            <a:graphicFrameLocks noChangeAspect="1"/>
          </p:cNvGraphicFramePr>
          <p:nvPr>
            <p:extLst>
              <p:ext uri="{D42A27DB-BD31-4B8C-83A1-F6EECF244321}">
                <p14:modId xmlns:p14="http://schemas.microsoft.com/office/powerpoint/2010/main" val="1247014186"/>
              </p:ext>
            </p:extLst>
          </p:nvPr>
        </p:nvGraphicFramePr>
        <p:xfrm>
          <a:off x="1181100" y="2179797"/>
          <a:ext cx="2796540" cy="3619052"/>
        </p:xfrm>
        <a:graphic>
          <a:graphicData uri="http://schemas.openxmlformats.org/presentationml/2006/ole">
            <mc:AlternateContent xmlns:mc="http://schemas.openxmlformats.org/markup-compatibility/2006">
              <mc:Choice xmlns:v="urn:schemas-microsoft-com:vml" Requires="v">
                <p:oleObj name="Acrobat Document" r:id="rId4" imgW="3886052" imgH="5029200" progId="AcroExch.Document.DC">
                  <p:link updateAutomatic="1"/>
                </p:oleObj>
              </mc:Choice>
              <mc:Fallback>
                <p:oleObj name="Acrobat Document" r:id="rId4" imgW="3886052" imgH="5029200" progId="AcroExch.Document.DC">
                  <p:link updateAutomatic="1"/>
                  <p:pic>
                    <p:nvPicPr>
                      <p:cNvPr id="0" name=""/>
                      <p:cNvPicPr/>
                      <p:nvPr/>
                    </p:nvPicPr>
                    <p:blipFill>
                      <a:blip r:embed="rId5"/>
                      <a:stretch>
                        <a:fillRect/>
                      </a:stretch>
                    </p:blipFill>
                    <p:spPr>
                      <a:xfrm>
                        <a:off x="1181100" y="2179797"/>
                        <a:ext cx="2796540" cy="3619052"/>
                      </a:xfrm>
                      <a:prstGeom prst="rect">
                        <a:avLst/>
                      </a:prstGeom>
                    </p:spPr>
                  </p:pic>
                </p:oleObj>
              </mc:Fallback>
            </mc:AlternateContent>
          </a:graphicData>
        </a:graphic>
      </p:graphicFrame>
    </p:spTree>
    <p:extLst>
      <p:ext uri="{BB962C8B-B14F-4D97-AF65-F5344CB8AC3E}">
        <p14:creationId xmlns:p14="http://schemas.microsoft.com/office/powerpoint/2010/main" val="25543333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Хвала </a:t>
            </a:r>
            <a:r>
              <a:rPr lang="sr-Cyrl-RS"/>
              <a:t>на пажњи</a:t>
            </a:r>
            <a:r>
              <a:rPr lang="bs-Latn-BA"/>
              <a:t>! </a:t>
            </a:r>
            <a:endParaRPr lang="bs-Latn-BA" dirty="0"/>
          </a:p>
        </p:txBody>
      </p:sp>
    </p:spTree>
    <p:extLst>
      <p:ext uri="{BB962C8B-B14F-4D97-AF65-F5344CB8AC3E}">
        <p14:creationId xmlns:p14="http://schemas.microsoft.com/office/powerpoint/2010/main" val="1898651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425BCE9-9DED-4C17-94F1-7EBCE6B0C8D5}"/>
              </a:ext>
            </a:extLst>
          </p:cNvPr>
          <p:cNvSpPr>
            <a:spLocks noGrp="1"/>
          </p:cNvSpPr>
          <p:nvPr>
            <p:ph sz="quarter" idx="10"/>
          </p:nvPr>
        </p:nvSpPr>
        <p:spPr>
          <a:xfrm>
            <a:off x="457869" y="1460501"/>
            <a:ext cx="11253740" cy="4600863"/>
          </a:xfrm>
        </p:spPr>
        <p:txBody>
          <a:bodyPr/>
          <a:lstStyle/>
          <a:p>
            <a:r>
              <a:rPr lang="ru-RU" dirty="0"/>
              <a:t>Да се процени вредност стечајног дужника Алфа АД у стечају у случају продаје као правног лица</a:t>
            </a:r>
          </a:p>
          <a:p>
            <a:r>
              <a:rPr lang="ru-RU" dirty="0"/>
              <a:t>(процени вредност стечајног дужника који наставља са пословањем – </a:t>
            </a:r>
            <a:r>
              <a:rPr lang="en-US" dirty="0"/>
              <a:t>going concern)</a:t>
            </a:r>
            <a:endParaRPr lang="sr-Cyrl-RS" dirty="0"/>
          </a:p>
          <a:p>
            <a:endParaRPr lang="ru-RU" dirty="0"/>
          </a:p>
          <a:p>
            <a:r>
              <a:rPr lang="ru-RU" dirty="0"/>
              <a:t>Утврдити вредност имовине стечајног дужника за потребе дужника </a:t>
            </a:r>
            <a:r>
              <a:rPr lang="sr-Cyrl-RS" dirty="0"/>
              <a:t>ради одлучивања о начину </a:t>
            </a:r>
            <a:r>
              <a:rPr lang="ru-RU" dirty="0"/>
              <a:t>наставка стечајног поступка, како би се постигла највећа вредност и максимално намирење поверилаца у стечајном поступку над стечајним дужником Алфа АД у стечају. </a:t>
            </a:r>
          </a:p>
          <a:p>
            <a:endParaRPr lang="en-US" dirty="0"/>
          </a:p>
        </p:txBody>
      </p:sp>
      <p:sp>
        <p:nvSpPr>
          <p:cNvPr id="3" name="Title 2">
            <a:extLst>
              <a:ext uri="{FF2B5EF4-FFF2-40B4-BE49-F238E27FC236}">
                <a16:creationId xmlns:a16="http://schemas.microsoft.com/office/drawing/2014/main" id="{C09F41EF-B699-4D22-9F81-67D1A30A1E1F}"/>
              </a:ext>
            </a:extLst>
          </p:cNvPr>
          <p:cNvSpPr>
            <a:spLocks noGrp="1"/>
          </p:cNvSpPr>
          <p:nvPr>
            <p:ph type="title"/>
          </p:nvPr>
        </p:nvSpPr>
        <p:spPr>
          <a:xfrm>
            <a:off x="475913" y="301627"/>
            <a:ext cx="11282705" cy="756707"/>
          </a:xfrm>
        </p:spPr>
        <p:txBody>
          <a:bodyPr/>
          <a:lstStyle/>
          <a:p>
            <a:r>
              <a:rPr lang="sr-Cyrl-RS" dirty="0"/>
              <a:t>Циљ процене</a:t>
            </a:r>
            <a:endParaRPr lang="en-US" dirty="0"/>
          </a:p>
        </p:txBody>
      </p:sp>
    </p:spTree>
    <p:extLst>
      <p:ext uri="{BB962C8B-B14F-4D97-AF65-F5344CB8AC3E}">
        <p14:creationId xmlns:p14="http://schemas.microsoft.com/office/powerpoint/2010/main" val="2662562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9F41EF-B699-4D22-9F81-67D1A30A1E1F}"/>
              </a:ext>
            </a:extLst>
          </p:cNvPr>
          <p:cNvSpPr>
            <a:spLocks noGrp="1"/>
          </p:cNvSpPr>
          <p:nvPr>
            <p:ph type="title"/>
          </p:nvPr>
        </p:nvSpPr>
        <p:spPr/>
        <p:txBody>
          <a:bodyPr/>
          <a:lstStyle/>
          <a:p>
            <a:r>
              <a:rPr lang="sr-Cyrl-RS" dirty="0"/>
              <a:t>Претпоставке</a:t>
            </a:r>
            <a:endParaRPr lang="en-US" dirty="0"/>
          </a:p>
        </p:txBody>
      </p:sp>
      <p:sp>
        <p:nvSpPr>
          <p:cNvPr id="4" name="Content Placeholder 3">
            <a:extLst>
              <a:ext uri="{FF2B5EF4-FFF2-40B4-BE49-F238E27FC236}">
                <a16:creationId xmlns:a16="http://schemas.microsoft.com/office/drawing/2014/main" id="{1A45BAAA-A907-41AF-BFD9-68C7CA8AB163}"/>
              </a:ext>
            </a:extLst>
          </p:cNvPr>
          <p:cNvSpPr>
            <a:spLocks noGrp="1"/>
          </p:cNvSpPr>
          <p:nvPr>
            <p:ph sz="quarter" idx="10"/>
          </p:nvPr>
        </p:nvSpPr>
        <p:spPr/>
        <p:txBody>
          <a:bodyPr/>
          <a:lstStyle/>
          <a:p>
            <a:pPr marL="171450" indent="-171450">
              <a:buFont typeface="Arial" panose="020B0604020202020204" pitchFamily="34" charset="0"/>
              <a:buChar char="•"/>
            </a:pPr>
            <a:r>
              <a:rPr lang="ru-RU" sz="1800" b="0" dirty="0">
                <a:solidFill>
                  <a:schemeClr val="tx1"/>
                </a:solidFill>
              </a:rPr>
              <a:t>Датум процене: 30. септембар 2016</a:t>
            </a:r>
          </a:p>
          <a:p>
            <a:pPr marL="171450" indent="-171450">
              <a:buFont typeface="Arial" panose="020B0604020202020204" pitchFamily="34" charset="0"/>
              <a:buChar char="•"/>
            </a:pPr>
            <a:r>
              <a:rPr lang="ru-RU" sz="1800" b="0" dirty="0">
                <a:solidFill>
                  <a:schemeClr val="tx1"/>
                </a:solidFill>
              </a:rPr>
              <a:t>Све пројекције су номинално изражене у ЕУР</a:t>
            </a:r>
          </a:p>
          <a:p>
            <a:pPr marL="171450" indent="-171450">
              <a:buFont typeface="Arial" panose="020B0604020202020204" pitchFamily="34" charset="0"/>
              <a:buChar char="•"/>
            </a:pPr>
            <a:r>
              <a:rPr lang="ru-RU" sz="1800" b="0" dirty="0">
                <a:solidFill>
                  <a:schemeClr val="tx1"/>
                </a:solidFill>
              </a:rPr>
              <a:t>Подаци и информације које пружа менаџмент Алфа-а су потпуни и тачни и засновани на најбољем знању из менаџмента.</a:t>
            </a:r>
          </a:p>
          <a:p>
            <a:pPr marL="171450" indent="-171450">
              <a:buFont typeface="Arial" panose="020B0604020202020204" pitchFamily="34" charset="0"/>
              <a:buChar char="•"/>
            </a:pPr>
            <a:r>
              <a:rPr lang="ru-RU" sz="1800" b="0" dirty="0">
                <a:solidFill>
                  <a:schemeClr val="tx1"/>
                </a:solidFill>
              </a:rPr>
              <a:t>Компанија за процену Бета д.о.о. није извршила ревизију информација и података до којих је дошла Алфа.</a:t>
            </a:r>
          </a:p>
          <a:p>
            <a:pPr marL="171450" indent="-171450">
              <a:buFont typeface="Arial" panose="020B0604020202020204" pitchFamily="34" charset="0"/>
              <a:buChar char="•"/>
            </a:pPr>
            <a:r>
              <a:rPr lang="ru-RU" sz="1800" b="0" dirty="0">
                <a:solidFill>
                  <a:schemeClr val="tx1"/>
                </a:solidFill>
              </a:rPr>
              <a:t>Пројекција новчаног тока изведена је на основу детаљне пројекције учинка и резултата Алфа за: категорије прихода. расхода и улагања у основна и обртна средства </a:t>
            </a:r>
            <a:endParaRPr lang="en-US" sz="1800" b="0" dirty="0">
              <a:solidFill>
                <a:schemeClr val="tx1"/>
              </a:solidFill>
            </a:endParaRPr>
          </a:p>
          <a:p>
            <a:endParaRPr lang="en-US" dirty="0"/>
          </a:p>
        </p:txBody>
      </p:sp>
    </p:spTree>
    <p:extLst>
      <p:ext uri="{BB962C8B-B14F-4D97-AF65-F5344CB8AC3E}">
        <p14:creationId xmlns:p14="http://schemas.microsoft.com/office/powerpoint/2010/main" val="3696981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167F7E-2FEC-4A31-B35D-086D0753B5D9}"/>
              </a:ext>
            </a:extLst>
          </p:cNvPr>
          <p:cNvSpPr>
            <a:spLocks noGrp="1"/>
          </p:cNvSpPr>
          <p:nvPr>
            <p:ph type="title"/>
          </p:nvPr>
        </p:nvSpPr>
        <p:spPr/>
        <p:txBody>
          <a:bodyPr/>
          <a:lstStyle/>
          <a:p>
            <a:r>
              <a:rPr lang="sr-Cyrl-BA" sz="3200" b="1" dirty="0">
                <a:solidFill>
                  <a:schemeClr val="tx1"/>
                </a:solidFill>
                <a:latin typeface="+mn-lt"/>
                <a:cs typeface="Segoe UI Light" panose="020B0502040204020203" pitchFamily="34" charset="0"/>
              </a:rPr>
              <a:t>Примењени приступи и методи процене</a:t>
            </a:r>
          </a:p>
        </p:txBody>
      </p:sp>
      <p:sp>
        <p:nvSpPr>
          <p:cNvPr id="4" name="Content Placeholder 3">
            <a:extLst>
              <a:ext uri="{FF2B5EF4-FFF2-40B4-BE49-F238E27FC236}">
                <a16:creationId xmlns:a16="http://schemas.microsoft.com/office/drawing/2014/main" id="{1882A611-E48F-4E49-BCF5-CEE47D790FFE}"/>
              </a:ext>
            </a:extLst>
          </p:cNvPr>
          <p:cNvSpPr>
            <a:spLocks noGrp="1"/>
          </p:cNvSpPr>
          <p:nvPr>
            <p:ph sz="quarter" idx="10"/>
          </p:nvPr>
        </p:nvSpPr>
        <p:spPr/>
        <p:txBody>
          <a:bodyPr>
            <a:normAutofit/>
          </a:bodyPr>
          <a:lstStyle/>
          <a:p>
            <a:pPr algn="just">
              <a:spcBef>
                <a:spcPts val="300"/>
              </a:spcBef>
              <a:spcAft>
                <a:spcPts val="300"/>
              </a:spcAft>
            </a:pPr>
            <a:r>
              <a:rPr lang="ru-RU" sz="1800" b="1" dirty="0">
                <a:solidFill>
                  <a:schemeClr val="tx1"/>
                </a:solidFill>
                <a:latin typeface="+mn-lt"/>
                <a:cs typeface="Segoe UI Light" panose="020B0502040204020203" pitchFamily="34" charset="0"/>
              </a:rPr>
              <a:t>Трошковни приступ: Метод нето вредности имовине (НАВ) и Метод ликвидационе вредности. </a:t>
            </a:r>
          </a:p>
          <a:p>
            <a:pPr marL="285750" indent="-285750" algn="just">
              <a:buFont typeface="Arial" panose="020B0604020202020204" pitchFamily="34" charset="0"/>
              <a:buChar char="•"/>
            </a:pPr>
            <a:r>
              <a:rPr lang="ru-RU" sz="1800" b="0" dirty="0">
                <a:solidFill>
                  <a:schemeClr val="tx1"/>
                </a:solidFill>
                <a:latin typeface="+mn-lt"/>
                <a:cs typeface="Segoe UI Light" panose="020B0502040204020203" pitchFamily="34" charset="0"/>
              </a:rPr>
              <a:t>Процена имовине се заснива на Међународним стандардима процене</a:t>
            </a:r>
          </a:p>
          <a:p>
            <a:pPr marL="285750" indent="-285750" algn="just">
              <a:buFont typeface="Arial" panose="020B0604020202020204" pitchFamily="34" charset="0"/>
              <a:buChar char="•"/>
            </a:pPr>
            <a:r>
              <a:rPr lang="ru-RU" sz="1800" b="0" dirty="0">
                <a:solidFill>
                  <a:schemeClr val="tx1"/>
                </a:solidFill>
                <a:latin typeface="+mn-lt"/>
                <a:cs typeface="Segoe UI Light" panose="020B0502040204020203" pitchFamily="34" charset="0"/>
              </a:rPr>
              <a:t>Бета д.о.о. је процену вредности покретних добара компаније Алфа засновала на процени квалификованог судског вештака.</a:t>
            </a:r>
          </a:p>
          <a:p>
            <a:pPr marL="285750" indent="-285750" algn="just">
              <a:buFont typeface="Arial" panose="020B0604020202020204" pitchFamily="34" charset="0"/>
              <a:buChar char="•"/>
            </a:pPr>
            <a:r>
              <a:rPr lang="ru-RU" sz="1800" b="0" dirty="0">
                <a:solidFill>
                  <a:schemeClr val="tx1"/>
                </a:solidFill>
                <a:latin typeface="+mn-lt"/>
                <a:cs typeface="Segoe UI Light" panose="020B0502040204020203" pitchFamily="34" charset="0"/>
              </a:rPr>
              <a:t>Претпоставља се да би се имовина продала у разумном року. тј. процењена тржишна вредност не узима у обзир околности у случају принудне продаје.</a:t>
            </a:r>
          </a:p>
          <a:p>
            <a:pPr marL="285750" indent="-285750" algn="just">
              <a:buFont typeface="Arial" panose="020B0604020202020204" pitchFamily="34" charset="0"/>
              <a:buChar char="•"/>
            </a:pPr>
            <a:r>
              <a:rPr lang="ru-RU" sz="1800" b="0" dirty="0">
                <a:solidFill>
                  <a:schemeClr val="tx1"/>
                </a:solidFill>
                <a:latin typeface="+mn-lt"/>
                <a:cs typeface="Segoe UI Light" panose="020B0502040204020203" pitchFamily="34" charset="0"/>
              </a:rPr>
              <a:t>Претпостављено је да је ликвидациони попуст на нивоу од 50% </a:t>
            </a:r>
          </a:p>
          <a:p>
            <a:pPr marL="0" indent="0" algn="just"/>
            <a:endParaRPr lang="ru-RU" sz="1800" b="0" dirty="0">
              <a:solidFill>
                <a:schemeClr val="tx1"/>
              </a:solidFill>
              <a:latin typeface="+mn-lt"/>
              <a:cs typeface="Segoe UI Light" panose="020B0502040204020203" pitchFamily="34" charset="0"/>
            </a:endParaRPr>
          </a:p>
          <a:p>
            <a:endParaRPr lang="en-US" dirty="0"/>
          </a:p>
        </p:txBody>
      </p:sp>
    </p:spTree>
    <p:extLst>
      <p:ext uri="{BB962C8B-B14F-4D97-AF65-F5344CB8AC3E}">
        <p14:creationId xmlns:p14="http://schemas.microsoft.com/office/powerpoint/2010/main" val="1170806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167F7E-2FEC-4A31-B35D-086D0753B5D9}"/>
              </a:ext>
            </a:extLst>
          </p:cNvPr>
          <p:cNvSpPr>
            <a:spLocks noGrp="1"/>
          </p:cNvSpPr>
          <p:nvPr>
            <p:ph type="title"/>
          </p:nvPr>
        </p:nvSpPr>
        <p:spPr/>
        <p:txBody>
          <a:bodyPr/>
          <a:lstStyle/>
          <a:p>
            <a:r>
              <a:rPr lang="sr-Cyrl-BA" sz="3200" b="1" dirty="0">
                <a:solidFill>
                  <a:schemeClr val="tx1"/>
                </a:solidFill>
                <a:latin typeface="+mn-lt"/>
                <a:cs typeface="Segoe UI Light" panose="020B0502040204020203" pitchFamily="34" charset="0"/>
              </a:rPr>
              <a:t>Примењени приступи и методи процене</a:t>
            </a:r>
          </a:p>
        </p:txBody>
      </p:sp>
      <p:sp>
        <p:nvSpPr>
          <p:cNvPr id="4" name="Content Placeholder 3">
            <a:extLst>
              <a:ext uri="{FF2B5EF4-FFF2-40B4-BE49-F238E27FC236}">
                <a16:creationId xmlns:a16="http://schemas.microsoft.com/office/drawing/2014/main" id="{1882A611-E48F-4E49-BCF5-CEE47D790FFE}"/>
              </a:ext>
            </a:extLst>
          </p:cNvPr>
          <p:cNvSpPr>
            <a:spLocks noGrp="1"/>
          </p:cNvSpPr>
          <p:nvPr>
            <p:ph sz="quarter" idx="10"/>
          </p:nvPr>
        </p:nvSpPr>
        <p:spPr/>
        <p:txBody>
          <a:bodyPr>
            <a:normAutofit/>
          </a:bodyPr>
          <a:lstStyle/>
          <a:p>
            <a:pPr marL="0" indent="0" algn="just">
              <a:spcBef>
                <a:spcPts val="300"/>
              </a:spcBef>
              <a:spcAft>
                <a:spcPts val="300"/>
              </a:spcAft>
              <a:buFont typeface="Arial" panose="020B0604020202020204" pitchFamily="34" charset="0"/>
              <a:buNone/>
            </a:pPr>
            <a:r>
              <a:rPr lang="ru-RU" sz="1800" b="1" dirty="0">
                <a:solidFill>
                  <a:schemeClr val="tx1"/>
                </a:solidFill>
                <a:latin typeface="+mn-lt"/>
                <a:cs typeface="Segoe UI Light" panose="020B0502040204020203" pitchFamily="34" charset="0"/>
              </a:rPr>
              <a:t>Тржишни приступ: Метод упоредивих компанија и метода упоредивих трансакција </a:t>
            </a:r>
          </a:p>
          <a:p>
            <a:pPr marL="285750" indent="-285750" algn="just" defTabSz="914400" rtl="0" eaLnBrk="1" latinLnBrk="0" hangingPunct="1">
              <a:buFont typeface="Arial" panose="020B0604020202020204" pitchFamily="34" charset="0"/>
              <a:buChar char="•"/>
            </a:pPr>
            <a:r>
              <a:rPr lang="ru-RU" sz="1800" b="0" kern="1200" dirty="0">
                <a:solidFill>
                  <a:schemeClr val="tx1"/>
                </a:solidFill>
                <a:latin typeface="+mn-lt"/>
                <a:ea typeface="+mn-ea"/>
                <a:cs typeface="Segoe UI Light" panose="020B0502040204020203" pitchFamily="34" charset="0"/>
              </a:rPr>
              <a:t>Односи уложеног капитала и прихода и уложеног капитала и ЕБИТДА коришћени су као мултипликатори у обе методе.</a:t>
            </a:r>
          </a:p>
          <a:p>
            <a:pPr marL="285750" indent="-285750" algn="just" defTabSz="914400" rtl="0" eaLnBrk="1" latinLnBrk="0" hangingPunct="1">
              <a:buFont typeface="Arial" panose="020B0604020202020204" pitchFamily="34" charset="0"/>
              <a:buChar char="•"/>
            </a:pPr>
            <a:r>
              <a:rPr lang="ru-RU" sz="1800" b="0" kern="1200" dirty="0">
                <a:solidFill>
                  <a:schemeClr val="tx1"/>
                </a:solidFill>
                <a:latin typeface="+mn-lt"/>
                <a:ea typeface="+mn-ea"/>
                <a:cs typeface="Segoe UI Light" panose="020B0502040204020203" pitchFamily="34" charset="0"/>
              </a:rPr>
              <a:t>Одабране компаније и компаније које су биле предмет трансакција спајања и преузимања нису идеално упоредиве са Алфа АД. Неке карактеристике изабраних компанија значајно су се разликовале од карактеристика Алфа АД.</a:t>
            </a:r>
          </a:p>
          <a:p>
            <a:endParaRPr lang="en-US" dirty="0"/>
          </a:p>
        </p:txBody>
      </p:sp>
    </p:spTree>
    <p:extLst>
      <p:ext uri="{BB962C8B-B14F-4D97-AF65-F5344CB8AC3E}">
        <p14:creationId xmlns:p14="http://schemas.microsoft.com/office/powerpoint/2010/main" val="2922063484"/>
      </p:ext>
    </p:extLst>
  </p:cSld>
  <p:clrMapOvr>
    <a:masterClrMapping/>
  </p:clrMapOvr>
</p:sld>
</file>

<file path=ppt/theme/theme1.xml><?xml version="1.0" encoding="utf-8"?>
<a:theme xmlns:a="http://schemas.openxmlformats.org/drawingml/2006/main" name="WBG-Any_Logo">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BG-Any_Logo.pot [Read-Only] [Compatibility Mode]" id="{FB139154-ADCD-4D00-BE69-875DE9E67498}" vid="{3AF4451B-7D7A-4CCE-B66D-55097067AE6C}"/>
    </a:ext>
  </a:extLst>
</a:theme>
</file>

<file path=ppt/theme/theme2.xml><?xml version="1.0" encoding="utf-8"?>
<a:theme xmlns:a="http://schemas.openxmlformats.org/drawingml/2006/main" name="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BG-Any_Logo.pot [Read-Only] [Compatibility Mode]" id="{FB139154-ADCD-4D00-BE69-875DE9E67498}" vid="{638A9786-B8E7-4FE1-BAEB-969025869D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WBG_Governance_Template</Template>
  <TotalTime>1276</TotalTime>
  <Words>4985</Words>
  <Application>Microsoft Office PowerPoint</Application>
  <PresentationFormat>Widescreen</PresentationFormat>
  <Paragraphs>1127</Paragraphs>
  <Slides>56</Slides>
  <Notes>13</Notes>
  <HiddenSlides>0</HiddenSlides>
  <MMClips>0</MMClips>
  <ScaleCrop>false</ScaleCrop>
  <HeadingPairs>
    <vt:vector size="10" baseType="variant">
      <vt:variant>
        <vt:lpstr>Fonts Used</vt:lpstr>
      </vt:variant>
      <vt:variant>
        <vt:i4>8</vt:i4>
      </vt:variant>
      <vt:variant>
        <vt:lpstr>Theme</vt:lpstr>
      </vt:variant>
      <vt:variant>
        <vt:i4>2</vt:i4>
      </vt:variant>
      <vt:variant>
        <vt:lpstr>Links</vt:lpstr>
      </vt:variant>
      <vt:variant>
        <vt:i4>1</vt:i4>
      </vt:variant>
      <vt:variant>
        <vt:lpstr>Embedded OLE Servers</vt:lpstr>
      </vt:variant>
      <vt:variant>
        <vt:i4>1</vt:i4>
      </vt:variant>
      <vt:variant>
        <vt:lpstr>Slide Titles</vt:lpstr>
      </vt:variant>
      <vt:variant>
        <vt:i4>56</vt:i4>
      </vt:variant>
    </vt:vector>
  </HeadingPairs>
  <TitlesOfParts>
    <vt:vector size="68" baseType="lpstr">
      <vt:lpstr>Andes</vt:lpstr>
      <vt:lpstr>Andes ExtraLight</vt:lpstr>
      <vt:lpstr>Arial</vt:lpstr>
      <vt:lpstr>Arial Bold</vt:lpstr>
      <vt:lpstr>Calibri</vt:lpstr>
      <vt:lpstr>Segoe UI Light</vt:lpstr>
      <vt:lpstr>Trebuchet MS</vt:lpstr>
      <vt:lpstr>Wingdings</vt:lpstr>
      <vt:lpstr>WBG-Any_Logo</vt:lpstr>
      <vt:lpstr>Full Page Interior</vt:lpstr>
      <vt:lpstr>file:///C:\Users\Stefan%20Dragutinovic\Documents\DSC\Individualni%20projekti\Obuka%20sudija%20Bosna\Za%20prevod\Bankruptcy%20Case%20Value%20Assesment.pdf</vt:lpstr>
      <vt:lpstr>Acrobat Document</vt:lpstr>
      <vt:lpstr>ПРОЦЕНА ВРЕДНОСТИ СТЕЧАЈНОГ ДУЖНИКА II </vt:lpstr>
      <vt:lpstr>Студија случаја</vt:lpstr>
      <vt:lpstr>Студија случаја</vt:lpstr>
      <vt:lpstr>Студија случаја - Процена вредности стечајног дужника Алфа АД</vt:lpstr>
      <vt:lpstr>Студија случаја</vt:lpstr>
      <vt:lpstr>Циљ процене</vt:lpstr>
      <vt:lpstr>Претпоставке</vt:lpstr>
      <vt:lpstr>Примењени приступи и методи процене</vt:lpstr>
      <vt:lpstr>Примењени приступи и методи процене</vt:lpstr>
      <vt:lpstr>Примењени приступи и методи процене</vt:lpstr>
      <vt:lpstr>Резултат процене вредности – Сажетак</vt:lpstr>
      <vt:lpstr>Приносни приступ</vt:lpstr>
      <vt:lpstr>Приносни приступ</vt:lpstr>
      <vt:lpstr>Приносни методи процене вредности</vt:lpstr>
      <vt:lpstr>Метод ДНТ - Предности</vt:lpstr>
      <vt:lpstr>Метод ДНТ - Недостаци</vt:lpstr>
      <vt:lpstr>ДНТ метод као подразумеван метод</vt:lpstr>
      <vt:lpstr>Кључни елементи ДНТ методе</vt:lpstr>
      <vt:lpstr>Кључни елементи ДНТ методе (II)</vt:lpstr>
      <vt:lpstr>ДНТ</vt:lpstr>
      <vt:lpstr>Слободни новчани ток</vt:lpstr>
      <vt:lpstr>Слободни новчани ток (II)</vt:lpstr>
      <vt:lpstr>ЕБИТДА у односу на Слободни новчани ток</vt:lpstr>
      <vt:lpstr>Слободни новчани ток полази од ЕБИТ-а</vt:lpstr>
      <vt:lpstr>Обрачун слободног новчаног тока FCF</vt:lpstr>
      <vt:lpstr>Обрачун слободног новчаног тока FCF</vt:lpstr>
      <vt:lpstr>Обрачун слободног новчаног тока FCF (II) </vt:lpstr>
      <vt:lpstr>Пројекције новчаних токова</vt:lpstr>
      <vt:lpstr>Кључна питања</vt:lpstr>
      <vt:lpstr>Развијање пројекција</vt:lpstr>
      <vt:lpstr>Капитални трошкови (CAPEX)</vt:lpstr>
      <vt:lpstr>Капитални трошкови (CAPEX) (II) </vt:lpstr>
      <vt:lpstr>Инвестиције у обртни капитал</vt:lpstr>
      <vt:lpstr>Дискрециони период пројекције </vt:lpstr>
      <vt:lpstr>Обрачун резидуалне (терминалне) вредности</vt:lpstr>
      <vt:lpstr>Обрачун резидуалне (терминалне) вредности (II) </vt:lpstr>
      <vt:lpstr>Методи у процени резидуалне вредности</vt:lpstr>
      <vt:lpstr>Метод дугорочне стопе раста у резидуалу </vt:lpstr>
      <vt:lpstr>Приносни приступ – сажетак (I) </vt:lpstr>
      <vt:lpstr>Обрачун WACC-а </vt:lpstr>
      <vt:lpstr>Претпоставке - WACC</vt:lpstr>
      <vt:lpstr>Методи за прорачун WACC</vt:lpstr>
      <vt:lpstr>Приносни приступ – сажетак (II) </vt:lpstr>
      <vt:lpstr>Приносни приступ – сажетак (III) </vt:lpstr>
      <vt:lpstr>Приносни приступ – сажетак (IV) </vt:lpstr>
      <vt:lpstr>Трошковни приступ</vt:lpstr>
      <vt:lpstr>Трошковни приступ</vt:lpstr>
      <vt:lpstr>Трошковни приступ – Методи процене</vt:lpstr>
      <vt:lpstr>Трошковни приступ – сажетак </vt:lpstr>
      <vt:lpstr>Тржишни приступ</vt:lpstr>
      <vt:lpstr>Тржишни приступ</vt:lpstr>
      <vt:lpstr>Тржишни приступ – сажетак </vt:lpstr>
      <vt:lpstr>Тржишни приступ – сажетак (II) </vt:lpstr>
      <vt:lpstr>Тржишни приступ – сажетак (III) </vt:lpstr>
      <vt:lpstr>Студија случаја</vt:lpstr>
      <vt:lpstr>Хвала на пажњи! </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Kimie Velhagen</dc:creator>
  <cp:lastModifiedBy>Branko Radulovic</cp:lastModifiedBy>
  <cp:revision>387</cp:revision>
  <dcterms:created xsi:type="dcterms:W3CDTF">2017-02-07T15:39:26Z</dcterms:created>
  <dcterms:modified xsi:type="dcterms:W3CDTF">2021-06-15T09:28:00Z</dcterms:modified>
</cp:coreProperties>
</file>